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9.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88" r:id="rId1"/>
  </p:sldMasterIdLst>
  <p:notesMasterIdLst>
    <p:notesMasterId r:id="rId42"/>
  </p:notesMasterIdLst>
  <p:handoutMasterIdLst>
    <p:handoutMasterId r:id="rId43"/>
  </p:handoutMasterIdLst>
  <p:sldIdLst>
    <p:sldId id="314" r:id="rId2"/>
    <p:sldId id="316" r:id="rId3"/>
    <p:sldId id="317"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53" r:id="rId27"/>
    <p:sldId id="354" r:id="rId28"/>
    <p:sldId id="340" r:id="rId29"/>
    <p:sldId id="341" r:id="rId30"/>
    <p:sldId id="342" r:id="rId31"/>
    <p:sldId id="343" r:id="rId32"/>
    <p:sldId id="344" r:id="rId33"/>
    <p:sldId id="345" r:id="rId34"/>
    <p:sldId id="346" r:id="rId35"/>
    <p:sldId id="347" r:id="rId36"/>
    <p:sldId id="348" r:id="rId37"/>
    <p:sldId id="349" r:id="rId38"/>
    <p:sldId id="350" r:id="rId39"/>
    <p:sldId id="351" r:id="rId40"/>
    <p:sldId id="352" r:id="rId41"/>
  </p:sldIdLst>
  <p:sldSz cx="9144000" cy="6858000" type="screen4x3"/>
  <p:notesSz cx="6858000" cy="9296400"/>
  <p:defaultTextStyle>
    <a:defPPr>
      <a:defRPr lang="en-US"/>
    </a:defPPr>
    <a:lvl1pPr algn="l" rtl="0" fontAlgn="base">
      <a:lnSpc>
        <a:spcPct val="90000"/>
      </a:lnSpc>
      <a:spcBef>
        <a:spcPct val="20000"/>
      </a:spcBef>
      <a:spcAft>
        <a:spcPct val="0"/>
      </a:spcAft>
      <a:buChar char="•"/>
      <a:defRPr sz="2200" kern="1200">
        <a:solidFill>
          <a:schemeClr val="tx1"/>
        </a:solidFill>
        <a:latin typeface="Times New Roman" pitchFamily="18" charset="0"/>
        <a:ea typeface="+mn-ea"/>
        <a:cs typeface="+mn-cs"/>
      </a:defRPr>
    </a:lvl1pPr>
    <a:lvl2pPr marL="457200" algn="l" rtl="0" fontAlgn="base">
      <a:lnSpc>
        <a:spcPct val="90000"/>
      </a:lnSpc>
      <a:spcBef>
        <a:spcPct val="20000"/>
      </a:spcBef>
      <a:spcAft>
        <a:spcPct val="0"/>
      </a:spcAft>
      <a:buChar char="•"/>
      <a:defRPr sz="2200" kern="1200">
        <a:solidFill>
          <a:schemeClr val="tx1"/>
        </a:solidFill>
        <a:latin typeface="Times New Roman" pitchFamily="18" charset="0"/>
        <a:ea typeface="+mn-ea"/>
        <a:cs typeface="+mn-cs"/>
      </a:defRPr>
    </a:lvl2pPr>
    <a:lvl3pPr marL="914400" algn="l" rtl="0" fontAlgn="base">
      <a:lnSpc>
        <a:spcPct val="90000"/>
      </a:lnSpc>
      <a:spcBef>
        <a:spcPct val="20000"/>
      </a:spcBef>
      <a:spcAft>
        <a:spcPct val="0"/>
      </a:spcAft>
      <a:buChar char="•"/>
      <a:defRPr sz="2200" kern="1200">
        <a:solidFill>
          <a:schemeClr val="tx1"/>
        </a:solidFill>
        <a:latin typeface="Times New Roman" pitchFamily="18" charset="0"/>
        <a:ea typeface="+mn-ea"/>
        <a:cs typeface="+mn-cs"/>
      </a:defRPr>
    </a:lvl3pPr>
    <a:lvl4pPr marL="1371600" algn="l" rtl="0" fontAlgn="base">
      <a:lnSpc>
        <a:spcPct val="90000"/>
      </a:lnSpc>
      <a:spcBef>
        <a:spcPct val="20000"/>
      </a:spcBef>
      <a:spcAft>
        <a:spcPct val="0"/>
      </a:spcAft>
      <a:buChar char="•"/>
      <a:defRPr sz="2200" kern="1200">
        <a:solidFill>
          <a:schemeClr val="tx1"/>
        </a:solidFill>
        <a:latin typeface="Times New Roman" pitchFamily="18" charset="0"/>
        <a:ea typeface="+mn-ea"/>
        <a:cs typeface="+mn-cs"/>
      </a:defRPr>
    </a:lvl4pPr>
    <a:lvl5pPr marL="1828800" algn="l" rtl="0" fontAlgn="base">
      <a:lnSpc>
        <a:spcPct val="90000"/>
      </a:lnSpc>
      <a:spcBef>
        <a:spcPct val="20000"/>
      </a:spcBef>
      <a:spcAft>
        <a:spcPct val="0"/>
      </a:spcAft>
      <a:buChar char="•"/>
      <a:defRPr sz="2200" kern="1200">
        <a:solidFill>
          <a:schemeClr val="tx1"/>
        </a:solidFill>
        <a:latin typeface="Times New Roman" pitchFamily="18" charset="0"/>
        <a:ea typeface="+mn-ea"/>
        <a:cs typeface="+mn-cs"/>
      </a:defRPr>
    </a:lvl5pPr>
    <a:lvl6pPr marL="2286000" algn="l" defTabSz="914400" rtl="0" eaLnBrk="1" latinLnBrk="0" hangingPunct="1">
      <a:defRPr sz="2200" kern="1200">
        <a:solidFill>
          <a:schemeClr val="tx1"/>
        </a:solidFill>
        <a:latin typeface="Times New Roman" pitchFamily="18" charset="0"/>
        <a:ea typeface="+mn-ea"/>
        <a:cs typeface="+mn-cs"/>
      </a:defRPr>
    </a:lvl6pPr>
    <a:lvl7pPr marL="2743200" algn="l" defTabSz="914400" rtl="0" eaLnBrk="1" latinLnBrk="0" hangingPunct="1">
      <a:defRPr sz="2200" kern="1200">
        <a:solidFill>
          <a:schemeClr val="tx1"/>
        </a:solidFill>
        <a:latin typeface="Times New Roman" pitchFamily="18" charset="0"/>
        <a:ea typeface="+mn-ea"/>
        <a:cs typeface="+mn-cs"/>
      </a:defRPr>
    </a:lvl7pPr>
    <a:lvl8pPr marL="3200400" algn="l" defTabSz="914400" rtl="0" eaLnBrk="1" latinLnBrk="0" hangingPunct="1">
      <a:defRPr sz="2200" kern="1200">
        <a:solidFill>
          <a:schemeClr val="tx1"/>
        </a:solidFill>
        <a:latin typeface="Times New Roman" pitchFamily="18" charset="0"/>
        <a:ea typeface="+mn-ea"/>
        <a:cs typeface="+mn-cs"/>
      </a:defRPr>
    </a:lvl8pPr>
    <a:lvl9pPr marL="3657600" algn="l" defTabSz="914400" rtl="0" eaLnBrk="1" latinLnBrk="0" hangingPunct="1">
      <a:defRPr sz="22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C9FF"/>
    <a:srgbClr val="DEBDFF"/>
    <a:srgbClr val="C2C2C2"/>
    <a:srgbClr val="DBB7FF"/>
    <a:srgbClr val="CC99FF"/>
    <a:srgbClr val="666699"/>
    <a:srgbClr val="FFFF99"/>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595" autoAdjust="0"/>
  </p:normalViewPr>
  <p:slideViewPr>
    <p:cSldViewPr>
      <p:cViewPr varScale="1">
        <p:scale>
          <a:sx n="82" d="100"/>
          <a:sy n="82" d="100"/>
        </p:scale>
        <p:origin x="1227"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vl1pPr>
          </a:lstStyle>
          <a:p>
            <a:pPr>
              <a:defRPr/>
            </a:pPr>
            <a:endParaRPr lang="en-US" dirty="0"/>
          </a:p>
        </p:txBody>
      </p:sp>
      <p:sp>
        <p:nvSpPr>
          <p:cNvPr id="59396"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vl1pPr>
          </a:lstStyle>
          <a:p>
            <a:pPr>
              <a:defRPr/>
            </a:pPr>
            <a:endParaRPr lang="en-US" dirty="0"/>
          </a:p>
        </p:txBody>
      </p:sp>
      <p:sp>
        <p:nvSpPr>
          <p:cNvPr id="59397"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vl1pPr>
          </a:lstStyle>
          <a:p>
            <a:pPr>
              <a:defRPr/>
            </a:pPr>
            <a:fld id="{5D506093-76EC-4654-97ED-C937825C86AD}" type="slidenum">
              <a:rPr lang="en-US"/>
              <a:pPr>
                <a:defRPr/>
              </a:pPr>
              <a:t>‹#›</a:t>
            </a:fld>
            <a:endParaRPr lang="en-US" dirty="0"/>
          </a:p>
        </p:txBody>
      </p:sp>
    </p:spTree>
    <p:extLst>
      <p:ext uri="{BB962C8B-B14F-4D97-AF65-F5344CB8AC3E}">
        <p14:creationId xmlns:p14="http://schemas.microsoft.com/office/powerpoint/2010/main" val="1376351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vl1pPr>
          </a:lstStyle>
          <a:p>
            <a:pPr>
              <a:defRPr/>
            </a:pPr>
            <a:endParaRPr lang="en-US" dirty="0"/>
          </a:p>
        </p:txBody>
      </p:sp>
      <p:sp>
        <p:nvSpPr>
          <p:cNvPr id="36867" name="Rectangle 3"/>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vl1pPr>
          </a:lstStyle>
          <a:p>
            <a:pPr>
              <a:defRPr/>
            </a:pPr>
            <a:endParaRPr lang="en-US" dirty="0"/>
          </a:p>
        </p:txBody>
      </p:sp>
      <p:sp>
        <p:nvSpPr>
          <p:cNvPr id="55300"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vl1pPr>
          </a:lstStyle>
          <a:p>
            <a:pPr>
              <a:defRPr/>
            </a:pPr>
            <a:endParaRPr lang="en-US" dirty="0"/>
          </a:p>
        </p:txBody>
      </p:sp>
      <p:sp>
        <p:nvSpPr>
          <p:cNvPr id="36871"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vl1pPr>
          </a:lstStyle>
          <a:p>
            <a:pPr>
              <a:defRPr/>
            </a:pPr>
            <a:fld id="{9C16AC59-E3EE-40B4-82D2-11539B8742C6}" type="slidenum">
              <a:rPr lang="en-US"/>
              <a:pPr>
                <a:defRPr/>
              </a:pPr>
              <a:t>‹#›</a:t>
            </a:fld>
            <a:endParaRPr lang="en-US" dirty="0"/>
          </a:p>
        </p:txBody>
      </p:sp>
    </p:spTree>
    <p:extLst>
      <p:ext uri="{BB962C8B-B14F-4D97-AF65-F5344CB8AC3E}">
        <p14:creationId xmlns:p14="http://schemas.microsoft.com/office/powerpoint/2010/main" val="40615428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9/12/2017</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dirty="0">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1B0D35BF-F574-4F11-AEB4-DBA40A862950}"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Unicode MS" pitchFamily="34" charset="-128"/>
                <a:ea typeface="Arial Unicode MS" pitchFamily="34" charset="-128"/>
                <a:cs typeface="Arial Unicode MS" pitchFamily="34" charset="-128"/>
              </a:defRPr>
            </a:lvl1pPr>
            <a:lvl2pPr>
              <a:defRPr>
                <a:latin typeface="Arial Unicode MS" pitchFamily="34" charset="-128"/>
                <a:ea typeface="Arial Unicode MS" pitchFamily="34" charset="-128"/>
                <a:cs typeface="Arial Unicode MS" pitchFamily="34" charset="-128"/>
              </a:defRPr>
            </a:lvl2pPr>
            <a:lvl3pPr>
              <a:defRPr>
                <a:latin typeface="Arial Unicode MS" pitchFamily="34" charset="-128"/>
                <a:ea typeface="Arial Unicode MS" pitchFamily="34" charset="-128"/>
                <a:cs typeface="Arial Unicode MS" pitchFamily="34" charset="-128"/>
              </a:defRPr>
            </a:lvl3pPr>
            <a:lvl4pPr>
              <a:defRPr>
                <a:latin typeface="Arial Unicode MS" pitchFamily="34" charset="-128"/>
                <a:ea typeface="Arial Unicode MS" pitchFamily="34" charset="-128"/>
                <a:cs typeface="Arial Unicode MS" pitchFamily="34" charset="-128"/>
              </a:defRPr>
            </a:lvl4pPr>
            <a:lvl5pPr>
              <a:defRPr>
                <a:latin typeface="Arial Unicode MS" pitchFamily="34" charset="-128"/>
                <a:ea typeface="Arial Unicode MS" pitchFamily="34" charset="-128"/>
                <a:cs typeface="Arial Unicode MS" pitchFamily="34" charset="-128"/>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6" name="Slide Number Placeholder 5"/>
          <p:cNvSpPr>
            <a:spLocks noGrp="1"/>
          </p:cNvSpPr>
          <p:nvPr>
            <p:ph type="sldNum" sz="quarter" idx="12"/>
          </p:nvPr>
        </p:nvSpPr>
        <p:spPr>
          <a:xfrm>
            <a:off x="8778240" y="6492875"/>
            <a:ext cx="365760" cy="365125"/>
          </a:xfrm>
        </p:spPr>
        <p:txBody>
          <a:bodyPr/>
          <a:lstStyle>
            <a:lvl1pPr marL="0" indent="0">
              <a:buNone/>
              <a:defRPr sz="1100">
                <a:latin typeface="Arial Unicode MS" pitchFamily="34" charset="-128"/>
                <a:ea typeface="Arial Unicode MS" pitchFamily="34" charset="-128"/>
                <a:cs typeface="Arial Unicode MS" pitchFamily="34" charset="-128"/>
              </a:defRPr>
            </a:lvl1pPr>
            <a:extLst/>
          </a:lstStyle>
          <a:p>
            <a:pPr>
              <a:defRPr/>
            </a:pPr>
            <a:fld id="{7D50B42D-15A3-498E-9545-76378AC2C625}" type="slidenum">
              <a:rPr lang="en-US" smtClean="0"/>
              <a:pPr>
                <a:defRPr/>
              </a:pPr>
              <a:t>‹#›</a:t>
            </a:fld>
            <a:endParaRPr lang="en-US" dirty="0"/>
          </a:p>
        </p:txBody>
      </p:sp>
      <p:sp>
        <p:nvSpPr>
          <p:cNvPr id="7" name="Title 6"/>
          <p:cNvSpPr>
            <a:spLocks noGrp="1"/>
          </p:cNvSpPr>
          <p:nvPr>
            <p:ph type="title"/>
          </p:nvPr>
        </p:nvSpPr>
        <p:spPr/>
        <p:txBody>
          <a:bodyPr rtlCol="0"/>
          <a:lstStyle>
            <a:lvl1pPr>
              <a:defRPr>
                <a:solidFill>
                  <a:schemeClr val="tx1"/>
                </a:solidFill>
                <a:latin typeface="Arial Unicode MS" pitchFamily="34" charset="-128"/>
                <a:ea typeface="Arial Unicode MS" pitchFamily="34" charset="-128"/>
                <a:cs typeface="Arial Unicode MS" pitchFamily="34" charset="-128"/>
              </a:defRPr>
            </a:lvl1pPr>
            <a:extLst/>
          </a:lstStyle>
          <a:p>
            <a:r>
              <a:rPr kumimoji="0" lang="en-US" dirty="0" smtClean="0"/>
              <a:t>Click to edit Master title style</a:t>
            </a:r>
            <a:endParaRPr kumimoji="0" lang="en-US" dirty="0"/>
          </a:p>
        </p:txBody>
      </p:sp>
      <p:sp>
        <p:nvSpPr>
          <p:cNvPr id="8" name="Footer Placeholder 21"/>
          <p:cNvSpPr txBox="1">
            <a:spLocks/>
          </p:cNvSpPr>
          <p:nvPr userDrawn="1"/>
        </p:nvSpPr>
        <p:spPr>
          <a:xfrm>
            <a:off x="5257800" y="6477000"/>
            <a:ext cx="3429000" cy="365125"/>
          </a:xfrm>
          <a:prstGeom prst="rect">
            <a:avLst/>
          </a:prstGeom>
        </p:spPr>
        <p:txBody>
          <a:bodyPr anchor="b"/>
          <a:lstStyle>
            <a:lvl1pPr algn="l">
              <a:buFontTx/>
              <a:buNone/>
              <a:defRPr smtClean="0"/>
            </a:lvl1pPr>
          </a:lstStyle>
          <a:p>
            <a:pPr>
              <a:defRPr/>
            </a:pPr>
            <a:r>
              <a:rPr lang="en-US" sz="1200" i="1" dirty="0" smtClean="0">
                <a:latin typeface="Arial Unicode MS" pitchFamily="34" charset="-128"/>
                <a:ea typeface="Arial Unicode MS" pitchFamily="34" charset="-128"/>
                <a:cs typeface="Arial Unicode MS" pitchFamily="34" charset="-128"/>
              </a:rPr>
              <a:t>Copyright 2017</a:t>
            </a:r>
            <a:r>
              <a:rPr lang="en-US" sz="1200" i="1" baseline="0" dirty="0" smtClean="0">
                <a:latin typeface="Arial Unicode MS" pitchFamily="34" charset="-128"/>
                <a:ea typeface="Arial Unicode MS" pitchFamily="34" charset="-128"/>
                <a:cs typeface="Arial Unicode MS" pitchFamily="34" charset="-128"/>
              </a:rPr>
              <a:t> </a:t>
            </a:r>
            <a:r>
              <a:rPr lang="en-US" sz="1200" i="1" dirty="0" smtClean="0">
                <a:latin typeface="Arial Unicode MS" pitchFamily="34" charset="-128"/>
                <a:ea typeface="Arial Unicode MS" pitchFamily="34" charset="-128"/>
                <a:cs typeface="Arial Unicode MS" pitchFamily="34" charset="-128"/>
              </a:rPr>
              <a:t>Kathy Schwalbe LLC</a:t>
            </a:r>
            <a:endParaRPr lang="en-US" sz="1200" dirty="0">
              <a:latin typeface="Arial Unicode MS" pitchFamily="34" charset="-128"/>
              <a:ea typeface="Arial Unicode MS" pitchFamily="34" charset="-128"/>
              <a:cs typeface="Arial Unicode MS" pitchFamily="34" charset="-128"/>
            </a:endParaRPr>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72" t="45503" r="10714" b="24518"/>
          <a:stretch/>
        </p:blipFill>
        <p:spPr>
          <a:xfrm>
            <a:off x="0" y="6188075"/>
            <a:ext cx="1373346" cy="669925"/>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6" name="Slide Number Placeholder 5"/>
          <p:cNvSpPr>
            <a:spLocks noGrp="1"/>
          </p:cNvSpPr>
          <p:nvPr>
            <p:ph type="sldNum" sz="quarter" idx="12"/>
          </p:nvPr>
        </p:nvSpPr>
        <p:spPr/>
        <p:txBody>
          <a:bodyPr/>
          <a:lstStyle>
            <a:extLst/>
          </a:lstStyle>
          <a:p>
            <a:pPr>
              <a:defRPr/>
            </a:pPr>
            <a:fld id="{DF7EDF1F-24D6-4F2A-85B5-0A724483C6A7}" type="slidenum">
              <a:rPr lang="en-US" smtClean="0"/>
              <a:pPr>
                <a:defRPr/>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dirty="0"/>
          </a:p>
        </p:txBody>
      </p:sp>
      <p:sp>
        <p:nvSpPr>
          <p:cNvPr id="6" name="Footer Placeholder 5"/>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7" name="Slide Number Placeholder 6"/>
          <p:cNvSpPr>
            <a:spLocks noGrp="1"/>
          </p:cNvSpPr>
          <p:nvPr>
            <p:ph type="sldNum" sz="quarter" idx="12"/>
          </p:nvPr>
        </p:nvSpPr>
        <p:spPr/>
        <p:txBody>
          <a:bodyPr/>
          <a:lstStyle>
            <a:extLst/>
          </a:lstStyle>
          <a:p>
            <a:pPr>
              <a:defRPr/>
            </a:pPr>
            <a:fld id="{3D6D5E77-51ED-4059-979A-B8A4122176A1}" type="slidenum">
              <a:rPr lang="en-US" smtClean="0"/>
              <a:pPr>
                <a:defRPr/>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dirty="0"/>
          </a:p>
        </p:txBody>
      </p:sp>
      <p:sp>
        <p:nvSpPr>
          <p:cNvPr id="8" name="Footer Placeholder 7"/>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9" name="Slide Number Placeholder 8"/>
          <p:cNvSpPr>
            <a:spLocks noGrp="1"/>
          </p:cNvSpPr>
          <p:nvPr>
            <p:ph type="sldNum" sz="quarter" idx="12"/>
          </p:nvPr>
        </p:nvSpPr>
        <p:spPr/>
        <p:txBody>
          <a:bodyPr/>
          <a:lstStyle>
            <a:extLst/>
          </a:lstStyle>
          <a:p>
            <a:pPr>
              <a:defRPr/>
            </a:pPr>
            <a:fld id="{3118DD47-7892-4E25-8D1A-9CCE86111184}"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endParaRPr lang="en-US" dirty="0"/>
          </a:p>
        </p:txBody>
      </p:sp>
      <p:sp>
        <p:nvSpPr>
          <p:cNvPr id="4" name="Footer Placeholder 3"/>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5" name="Slide Number Placeholder 4"/>
          <p:cNvSpPr>
            <a:spLocks noGrp="1"/>
          </p:cNvSpPr>
          <p:nvPr>
            <p:ph type="sldNum" sz="quarter" idx="12"/>
          </p:nvPr>
        </p:nvSpPr>
        <p:spPr/>
        <p:txBody>
          <a:bodyPr/>
          <a:lstStyle>
            <a:extLst/>
          </a:lstStyle>
          <a:p>
            <a:pPr>
              <a:defRPr/>
            </a:pPr>
            <a:fld id="{AD28E163-B446-4BD5-B807-E74B5E3673BF}" type="slidenum">
              <a:rPr lang="en-US" smtClean="0"/>
              <a:pPr>
                <a:defRPr/>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endParaRPr lang="en-US" dirty="0"/>
          </a:p>
        </p:txBody>
      </p:sp>
      <p:sp>
        <p:nvSpPr>
          <p:cNvPr id="3" name="Footer Placeholder 2"/>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4" name="Slide Number Placeholder 3"/>
          <p:cNvSpPr>
            <a:spLocks noGrp="1"/>
          </p:cNvSpPr>
          <p:nvPr>
            <p:ph type="sldNum" sz="quarter" idx="12"/>
          </p:nvPr>
        </p:nvSpPr>
        <p:spPr/>
        <p:txBody>
          <a:bodyPr/>
          <a:lstStyle>
            <a:extLst/>
          </a:lstStyle>
          <a:p>
            <a:pPr>
              <a:defRPr/>
            </a:pPr>
            <a:fld id="{1FB7E498-7381-425F-9DEA-F32025164311}"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endParaRPr lang="en-US" dirty="0"/>
          </a:p>
        </p:txBody>
      </p:sp>
      <p:sp>
        <p:nvSpPr>
          <p:cNvPr id="6" name="Footer Placeholder 5"/>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7" name="Slide Number Placeholder 6"/>
          <p:cNvSpPr>
            <a:spLocks noGrp="1"/>
          </p:cNvSpPr>
          <p:nvPr>
            <p:ph type="sldNum" sz="quarter" idx="12"/>
          </p:nvPr>
        </p:nvSpPr>
        <p:spPr/>
        <p:txBody>
          <a:bodyPr/>
          <a:lstStyle>
            <a:extLst/>
          </a:lstStyle>
          <a:p>
            <a:pPr>
              <a:defRPr/>
            </a:pPr>
            <a:fld id="{615CEF93-0286-452D-8026-FA995E82729B}"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r>
              <a:rPr lang="en-US" dirty="0" smtClean="0"/>
              <a:t>Introduction to Project Management, Second Edition</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B37BE25B-31EC-4B59-8B47-6452AE827797}" type="slidenum">
              <a:rPr lang="en-US" smtClean="0"/>
              <a:pPr>
                <a:defRPr/>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6" name="Slide Number Placeholder 5"/>
          <p:cNvSpPr>
            <a:spLocks noGrp="1"/>
          </p:cNvSpPr>
          <p:nvPr>
            <p:ph type="sldNum" sz="quarter" idx="12"/>
          </p:nvPr>
        </p:nvSpPr>
        <p:spPr/>
        <p:txBody>
          <a:bodyPr/>
          <a:lstStyle>
            <a:extLst/>
          </a:lstStyle>
          <a:p>
            <a:pPr>
              <a:defRPr/>
            </a:pPr>
            <a:fld id="{A6054FEF-58DF-4E67-AD15-9E5CEC7508AA}"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r>
              <a:rPr lang="en-US" dirty="0" smtClean="0"/>
              <a:t>Introduction to Project Management, Second Edition</a:t>
            </a:r>
            <a:endParaRPr lang="en-US" dirty="0"/>
          </a:p>
        </p:txBody>
      </p:sp>
      <p:sp>
        <p:nvSpPr>
          <p:cNvPr id="6" name="Slide Number Placeholder 5"/>
          <p:cNvSpPr>
            <a:spLocks noGrp="1"/>
          </p:cNvSpPr>
          <p:nvPr>
            <p:ph type="sldNum" sz="quarter" idx="12"/>
          </p:nvPr>
        </p:nvSpPr>
        <p:spPr/>
        <p:txBody>
          <a:bodyPr/>
          <a:lstStyle>
            <a:extLst/>
          </a:lstStyle>
          <a:p>
            <a:pPr>
              <a:defRPr/>
            </a:pPr>
            <a:fld id="{2F625E6D-ABED-46A8-B087-26E81C534D67}"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dirty="0" smtClean="0"/>
              <a:t>Introduction to Project Management, Second Edition</a:t>
            </a:r>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737B5A25-24BE-40E7-BE53-78EF1BE798BC}"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hf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43000" y="1853883"/>
            <a:ext cx="7772400" cy="1143000"/>
          </a:xfrm>
        </p:spPr>
        <p:txBody>
          <a:bodyPr>
            <a:noAutofit/>
          </a:bodyPr>
          <a:lstStyle/>
          <a:p>
            <a:pPr>
              <a:defRPr/>
            </a:pPr>
            <a:r>
              <a:rPr lang="en-US" dirty="0">
                <a:latin typeface="Arial Unicode MS" pitchFamily="34" charset="-128"/>
                <a:ea typeface="Arial Unicode MS" pitchFamily="34" charset="-128"/>
                <a:cs typeface="Arial Unicode MS" pitchFamily="34" charset="-128"/>
              </a:rPr>
              <a:t>Chapter </a:t>
            </a:r>
            <a:r>
              <a:rPr lang="en-US" dirty="0" smtClean="0">
                <a:latin typeface="Arial Unicode MS" pitchFamily="34" charset="-128"/>
                <a:ea typeface="Arial Unicode MS" pitchFamily="34" charset="-128"/>
                <a:cs typeface="Arial Unicode MS" pitchFamily="34" charset="-128"/>
              </a:rPr>
              <a:t>10:</a:t>
            </a:r>
            <a:r>
              <a:rPr lang="en-US" dirty="0">
                <a:latin typeface="Arial Unicode MS" pitchFamily="34" charset="-128"/>
                <a:ea typeface="Arial Unicode MS" pitchFamily="34" charset="-128"/>
                <a:cs typeface="Arial Unicode MS" pitchFamily="34" charset="-128"/>
              </a:rPr>
              <a:t/>
            </a:r>
            <a:br>
              <a:rPr lang="en-US" dirty="0">
                <a:latin typeface="Arial Unicode MS" pitchFamily="34" charset="-128"/>
                <a:ea typeface="Arial Unicode MS" pitchFamily="34" charset="-128"/>
                <a:cs typeface="Arial Unicode MS" pitchFamily="34" charset="-128"/>
              </a:rPr>
            </a:br>
            <a:r>
              <a:rPr lang="en-US" dirty="0">
                <a:latin typeface="Arial Unicode MS" pitchFamily="34" charset="-128"/>
                <a:ea typeface="Arial Unicode MS" pitchFamily="34" charset="-128"/>
                <a:cs typeface="Arial Unicode MS" pitchFamily="34" charset="-128"/>
              </a:rPr>
              <a:t>Best Practices in</a:t>
            </a:r>
            <a:br>
              <a:rPr lang="en-US" dirty="0">
                <a:latin typeface="Arial Unicode MS" pitchFamily="34" charset="-128"/>
                <a:ea typeface="Arial Unicode MS" pitchFamily="34" charset="-128"/>
                <a:cs typeface="Arial Unicode MS" pitchFamily="34" charset="-128"/>
              </a:rPr>
            </a:br>
            <a:r>
              <a:rPr lang="en-US" dirty="0">
                <a:latin typeface="Arial Unicode MS" pitchFamily="34" charset="-128"/>
                <a:ea typeface="Arial Unicode MS" pitchFamily="34" charset="-128"/>
                <a:cs typeface="Arial Unicode MS" pitchFamily="34" charset="-128"/>
              </a:rPr>
              <a:t>Project Management</a:t>
            </a:r>
            <a:endParaRPr lang="en-US" dirty="0" smtClean="0">
              <a:latin typeface="Arial Unicode MS" pitchFamily="34" charset="-128"/>
              <a:ea typeface="Arial Unicode MS" pitchFamily="34" charset="-128"/>
              <a:cs typeface="Arial Unicode MS" pitchFamily="34" charset="-128"/>
            </a:endParaRPr>
          </a:p>
        </p:txBody>
      </p:sp>
      <p:sp>
        <p:nvSpPr>
          <p:cNvPr id="5" name="TextBox 4"/>
          <p:cNvSpPr txBox="1"/>
          <p:nvPr/>
        </p:nvSpPr>
        <p:spPr>
          <a:xfrm>
            <a:off x="76200" y="4419600"/>
            <a:ext cx="8626079" cy="369332"/>
          </a:xfrm>
          <a:prstGeom prst="rect">
            <a:avLst/>
          </a:prstGeom>
          <a:noFill/>
        </p:spPr>
        <p:txBody>
          <a:bodyPr wrap="none" rtlCol="0">
            <a:spAutoFit/>
          </a:bodyPr>
          <a:lstStyle/>
          <a:p>
            <a:pPr>
              <a:buNone/>
            </a:pPr>
            <a:r>
              <a:rPr lang="en-US" sz="2000" dirty="0" smtClean="0">
                <a:latin typeface="Arial Unicode MS" pitchFamily="34" charset="-128"/>
                <a:ea typeface="Arial Unicode MS" pitchFamily="34" charset="-128"/>
                <a:cs typeface="Arial Unicode MS" pitchFamily="34" charset="-128"/>
              </a:rPr>
              <a:t>Note: See the text itself for full citations. Text website is www.intropm.com.</a:t>
            </a:r>
            <a:endParaRPr lang="en-US" sz="2000" dirty="0">
              <a:latin typeface="Arial Unicode MS" pitchFamily="34" charset="-128"/>
              <a:ea typeface="Arial Unicode MS" pitchFamily="34" charset="-128"/>
              <a:cs typeface="Arial Unicode MS" pitchFamily="34" charset="-128"/>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639"/>
            <a:ext cx="2234293" cy="277496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33400" y="0"/>
            <a:ext cx="8610600" cy="1143000"/>
          </a:xfrm>
        </p:spPr>
        <p:txBody>
          <a:bodyPr/>
          <a:lstStyle/>
          <a:p>
            <a:pPr>
              <a:defRPr/>
            </a:pPr>
            <a:r>
              <a:rPr lang="en-US" dirty="0"/>
              <a:t>Learning Objectives</a:t>
            </a:r>
          </a:p>
        </p:txBody>
      </p:sp>
      <p:sp>
        <p:nvSpPr>
          <p:cNvPr id="11269" name="Rectangle 3"/>
          <p:cNvSpPr>
            <a:spLocks noGrp="1" noChangeArrowheads="1"/>
          </p:cNvSpPr>
          <p:nvPr>
            <p:ph type="body" idx="1"/>
          </p:nvPr>
        </p:nvSpPr>
        <p:spPr>
          <a:xfrm>
            <a:off x="228600" y="990600"/>
            <a:ext cx="8610600" cy="4572000"/>
          </a:xfrm>
        </p:spPr>
        <p:txBody>
          <a:bodyPr/>
          <a:lstStyle/>
          <a:p>
            <a:pPr lvl="0"/>
            <a:r>
              <a:rPr lang="en-US" sz="2400" dirty="0"/>
              <a:t>Define best practices in general and best practices in project management for organizations</a:t>
            </a:r>
          </a:p>
          <a:p>
            <a:pPr lvl="0"/>
            <a:r>
              <a:rPr lang="en-US" sz="2400" dirty="0"/>
              <a:t>Summarize best practices in project management for individuals</a:t>
            </a:r>
          </a:p>
          <a:p>
            <a:pPr lvl="0"/>
            <a:r>
              <a:rPr lang="en-US" sz="2400" dirty="0"/>
              <a:t>Explain how improving project management maturity can improve project and organizational performance</a:t>
            </a:r>
          </a:p>
          <a:p>
            <a:pPr lvl="0"/>
            <a:r>
              <a:rPr lang="en-US" sz="2400" dirty="0"/>
              <a:t>Describe research on project management maturity</a:t>
            </a:r>
          </a:p>
          <a:p>
            <a:pPr lvl="0"/>
            <a:r>
              <a:rPr lang="en-US" sz="2400" dirty="0"/>
              <a:t>Discuss best practices described in this text</a:t>
            </a:r>
          </a:p>
          <a:p>
            <a:pPr lvl="0"/>
            <a:r>
              <a:rPr lang="en-US" sz="2400" dirty="0"/>
              <a:t>Read final advice about project management</a:t>
            </a:r>
          </a:p>
        </p:txBody>
      </p:sp>
    </p:spTree>
    <p:extLst>
      <p:ext uri="{BB962C8B-B14F-4D97-AF65-F5344CB8AC3E}">
        <p14:creationId xmlns:p14="http://schemas.microsoft.com/office/powerpoint/2010/main" val="43906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457200" y="0"/>
            <a:ext cx="8229600" cy="1143000"/>
          </a:xfrm>
        </p:spPr>
        <p:txBody>
          <a:bodyPr/>
          <a:lstStyle/>
          <a:p>
            <a:pPr>
              <a:defRPr/>
            </a:pPr>
            <a:r>
              <a:rPr lang="en-US" dirty="0"/>
              <a:t>Introduction</a:t>
            </a:r>
          </a:p>
        </p:txBody>
      </p:sp>
      <p:sp>
        <p:nvSpPr>
          <p:cNvPr id="13317" name="Rectangle 3"/>
          <p:cNvSpPr>
            <a:spLocks noGrp="1" noChangeArrowheads="1"/>
          </p:cNvSpPr>
          <p:nvPr>
            <p:ph type="body" idx="1"/>
          </p:nvPr>
        </p:nvSpPr>
        <p:spPr>
          <a:xfrm>
            <a:off x="381000" y="1219200"/>
            <a:ext cx="8458200" cy="4525963"/>
          </a:xfrm>
        </p:spPr>
        <p:txBody>
          <a:bodyPr/>
          <a:lstStyle/>
          <a:p>
            <a:pPr>
              <a:lnSpc>
                <a:spcPct val="90000"/>
              </a:lnSpc>
            </a:pPr>
            <a:r>
              <a:rPr lang="en-US" dirty="0" smtClean="0"/>
              <a:t>Many organizations understand the value of project management, yet they struggle to implement it well</a:t>
            </a:r>
          </a:p>
          <a:p>
            <a:pPr>
              <a:lnSpc>
                <a:spcPct val="90000"/>
              </a:lnSpc>
            </a:pPr>
            <a:r>
              <a:rPr lang="en-US" dirty="0" smtClean="0"/>
              <a:t>There is great value to learning about best practices in project management on a case by case basis, but you can also learn a lot by looking at larger studies of best practices</a:t>
            </a:r>
          </a:p>
        </p:txBody>
      </p:sp>
    </p:spTree>
    <p:extLst>
      <p:ext uri="{BB962C8B-B14F-4D97-AF65-F5344CB8AC3E}">
        <p14:creationId xmlns:p14="http://schemas.microsoft.com/office/powerpoint/2010/main" val="24455598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0" y="838200"/>
            <a:ext cx="9144000" cy="5410200"/>
          </a:xfrm>
        </p:spPr>
        <p:txBody>
          <a:bodyPr>
            <a:normAutofit fontScale="85000" lnSpcReduction="10000"/>
          </a:bodyPr>
          <a:lstStyle/>
          <a:p>
            <a:pPr lvl="0"/>
            <a:r>
              <a:rPr lang="en-US" sz="2600" dirty="0" smtClean="0"/>
              <a:t>“Project management is changing the face of Hertz. It’s the toolbox the company has never had before, and it’s changing who we are.”</a:t>
            </a:r>
          </a:p>
          <a:p>
            <a:pPr lvl="0"/>
            <a:r>
              <a:rPr lang="en-US" sz="2600" dirty="0" smtClean="0"/>
              <a:t>The board of Siemens recently launched a worldwide initiative to improve its project management. The German electronics group had worked out that half its turnover came from project-like work, and it calculated that if it could complete all of these projects on time and to budget, it would add EURO3 billion ($3.7 billion U.S. dollars) to its bottom line over three years</a:t>
            </a:r>
          </a:p>
          <a:p>
            <a:pPr lvl="0"/>
            <a:r>
              <a:rPr lang="en-US" sz="2600" dirty="0" smtClean="0"/>
              <a:t>“Nike now manages footwear projects instead of just making and selling shoes. Coca-Cola has people called “orchestrators” who manage a collection of projects since most of the company’s bottling and marketing of its drinks is outsourced to others. Germany’s BMW treats each new car platform as a separate project. BP’s converted its exploration division, BPX, into a portfolio of projects, and profits soared after project managers were given more autonomy and had to build their own self-sufficient teams.”</a:t>
            </a:r>
          </a:p>
          <a:p>
            <a:pPr lvl="1"/>
            <a:endParaRPr lang="en-US" dirty="0" smtClean="0"/>
          </a:p>
        </p:txBody>
      </p:sp>
      <p:sp>
        <p:nvSpPr>
          <p:cNvPr id="416770" name="Rectangle 2"/>
          <p:cNvSpPr>
            <a:spLocks noGrp="1" noChangeArrowheads="1"/>
          </p:cNvSpPr>
          <p:nvPr>
            <p:ph type="title"/>
          </p:nvPr>
        </p:nvSpPr>
        <p:spPr>
          <a:xfrm>
            <a:off x="457200" y="0"/>
            <a:ext cx="8229600" cy="762000"/>
          </a:xfrm>
        </p:spPr>
        <p:txBody>
          <a:bodyPr>
            <a:normAutofit/>
          </a:bodyPr>
          <a:lstStyle/>
          <a:p>
            <a:pPr>
              <a:defRPr/>
            </a:pPr>
            <a:r>
              <a:rPr lang="en-US" sz="4000" dirty="0" smtClean="0"/>
              <a:t>What Went Right?</a:t>
            </a:r>
            <a:endParaRPr lang="en-US" sz="4000" dirty="0"/>
          </a:p>
        </p:txBody>
      </p:sp>
    </p:spTree>
    <p:extLst>
      <p:ext uri="{BB962C8B-B14F-4D97-AF65-F5344CB8AC3E}">
        <p14:creationId xmlns:p14="http://schemas.microsoft.com/office/powerpoint/2010/main" val="3709690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138"/>
            <a:ext cx="8686800" cy="4525962"/>
          </a:xfrm>
        </p:spPr>
        <p:txBody>
          <a:bodyPr>
            <a:normAutofit fontScale="92500" lnSpcReduction="10000"/>
          </a:bodyPr>
          <a:lstStyle/>
          <a:p>
            <a:pPr lvl="0"/>
            <a:r>
              <a:rPr lang="en-US" sz="2400" dirty="0"/>
              <a:t>Webster’s Dictionary (2017) defines a </a:t>
            </a:r>
            <a:r>
              <a:rPr lang="en-US" sz="2400" b="1" dirty="0"/>
              <a:t>best practice</a:t>
            </a:r>
            <a:r>
              <a:rPr lang="en-US" sz="2400" dirty="0"/>
              <a:t> as “a procedure that has been shown by research and experience to produce optimal results and that is established or proposed as a standard suitable for widespread adoption.” </a:t>
            </a:r>
          </a:p>
          <a:p>
            <a:pPr lvl="0"/>
            <a:r>
              <a:rPr lang="en-US" sz="2400" dirty="0" smtClean="0"/>
              <a:t>Wikipedia </a:t>
            </a:r>
            <a:r>
              <a:rPr lang="en-US" sz="2400" dirty="0"/>
              <a:t>(2017) ) defines a best practice</a:t>
            </a:r>
            <a:r>
              <a:rPr lang="en-US" sz="2400" b="1" dirty="0"/>
              <a:t> </a:t>
            </a:r>
            <a:r>
              <a:rPr lang="en-US" sz="2400" dirty="0"/>
              <a:t>as “a method or technique that has been generally accepted as superior to any alternatives because it produces results that are superior to those achieved by other means or because it has become a standard way of doing things, e.g., a standard way of complying with legal or ethical requirements.”</a:t>
            </a:r>
          </a:p>
          <a:p>
            <a:pPr lvl="0"/>
            <a:r>
              <a:rPr lang="en-US" sz="2400" dirty="0" smtClean="0"/>
              <a:t>Perhaps you do not think it is a best practice to use a Wikipedia definition in a text book!</a:t>
            </a:r>
          </a:p>
          <a:p>
            <a:pPr lvl="0"/>
            <a:r>
              <a:rPr lang="en-US" sz="2400" dirty="0" smtClean="0"/>
              <a:t>A best practice for one industry or region may not work in a different one.</a:t>
            </a:r>
            <a:endParaRPr lang="en-US" sz="2400" dirty="0"/>
          </a:p>
          <a:p>
            <a:pPr lvl="0"/>
            <a:endParaRPr lang="en-US" sz="2000" dirty="0" smtClean="0"/>
          </a:p>
        </p:txBody>
      </p:sp>
      <p:sp>
        <p:nvSpPr>
          <p:cNvPr id="3" name="Title 2"/>
          <p:cNvSpPr>
            <a:spLocks noGrp="1"/>
          </p:cNvSpPr>
          <p:nvPr>
            <p:ph type="title"/>
          </p:nvPr>
        </p:nvSpPr>
        <p:spPr/>
        <p:txBody>
          <a:bodyPr>
            <a:normAutofit fontScale="90000"/>
          </a:bodyPr>
          <a:lstStyle/>
          <a:p>
            <a:r>
              <a:rPr lang="en-US" dirty="0" smtClean="0"/>
              <a:t>Defining Project Management Best Practices</a:t>
            </a:r>
            <a:endParaRPr lang="en-US" dirty="0"/>
          </a:p>
        </p:txBody>
      </p:sp>
    </p:spTree>
    <p:extLst>
      <p:ext uri="{BB962C8B-B14F-4D97-AF65-F5344CB8AC3E}">
        <p14:creationId xmlns:p14="http://schemas.microsoft.com/office/powerpoint/2010/main" val="204219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990600"/>
            <a:ext cx="8991600" cy="4525963"/>
          </a:xfrm>
        </p:spPr>
        <p:txBody>
          <a:bodyPr>
            <a:noAutofit/>
          </a:bodyPr>
          <a:lstStyle/>
          <a:p>
            <a:r>
              <a:rPr lang="en-US" sz="1800" dirty="0"/>
              <a:t>Many people enjoying watching experts speak on various topics as part of the TED Talks series. In December 2016 Ling Wong published a list called “11 TED Talks Every Project Manager Should Watch.” Below are titles and lengths of the talks:</a:t>
            </a:r>
          </a:p>
          <a:p>
            <a:pPr marL="109728" indent="0">
              <a:buNone/>
            </a:pPr>
            <a:r>
              <a:rPr lang="en-US" sz="1800" dirty="0"/>
              <a:t>1. Daniel Levitin: How to stay calm when you know you’ll be stressed [12:20]</a:t>
            </a:r>
          </a:p>
          <a:p>
            <a:pPr marL="109728" indent="0">
              <a:buNone/>
            </a:pPr>
            <a:r>
              <a:rPr lang="en-US" sz="1800" dirty="0"/>
              <a:t>2. Dan Pink: The puzzle of motivation [18:32]</a:t>
            </a:r>
          </a:p>
          <a:p>
            <a:pPr marL="109728" indent="0">
              <a:buNone/>
            </a:pPr>
            <a:r>
              <a:rPr lang="en-US" sz="1800" dirty="0"/>
              <a:t>3. </a:t>
            </a:r>
            <a:r>
              <a:rPr lang="en-US" sz="1800" dirty="0" err="1"/>
              <a:t>Itay</a:t>
            </a:r>
            <a:r>
              <a:rPr lang="en-US" sz="1800" dirty="0"/>
              <a:t> </a:t>
            </a:r>
            <a:r>
              <a:rPr lang="en-US" sz="1800" dirty="0" err="1"/>
              <a:t>Talgam</a:t>
            </a:r>
            <a:r>
              <a:rPr lang="en-US" sz="1800" dirty="0"/>
              <a:t>: Lead Like the Great Conductors [20:44]</a:t>
            </a:r>
          </a:p>
          <a:p>
            <a:pPr marL="109728" indent="0">
              <a:buNone/>
            </a:pPr>
            <a:r>
              <a:rPr lang="en-US" sz="1800" dirty="0"/>
              <a:t>4. Kelly </a:t>
            </a:r>
            <a:r>
              <a:rPr lang="en-US" sz="1800" dirty="0" err="1"/>
              <a:t>McGonigal</a:t>
            </a:r>
            <a:r>
              <a:rPr lang="en-US" sz="1800" dirty="0"/>
              <a:t>: How to make stress your friend [14:25]</a:t>
            </a:r>
          </a:p>
          <a:p>
            <a:pPr marL="109728" indent="0">
              <a:buNone/>
            </a:pPr>
            <a:r>
              <a:rPr lang="en-US" sz="1800" dirty="0"/>
              <a:t>5. Yves </a:t>
            </a:r>
            <a:r>
              <a:rPr lang="en-US" sz="1800" dirty="0" err="1"/>
              <a:t>Morieux</a:t>
            </a:r>
            <a:r>
              <a:rPr lang="en-US" sz="1800" dirty="0"/>
              <a:t>: As work gets more complex, 6 rules to simplify [11:58]</a:t>
            </a:r>
          </a:p>
          <a:p>
            <a:pPr marL="109728" indent="0">
              <a:buNone/>
            </a:pPr>
            <a:r>
              <a:rPr lang="en-US" sz="1800" dirty="0"/>
              <a:t>6. David Allen: The Art of Stress-Free Productivity [22:15]</a:t>
            </a:r>
          </a:p>
          <a:p>
            <a:pPr marL="109728" indent="0">
              <a:buNone/>
            </a:pPr>
            <a:r>
              <a:rPr lang="en-US" sz="1800" dirty="0"/>
              <a:t>7. </a:t>
            </a:r>
            <a:r>
              <a:rPr lang="en-US" sz="1800" dirty="0" err="1"/>
              <a:t>Navi</a:t>
            </a:r>
            <a:r>
              <a:rPr lang="en-US" sz="1800" dirty="0"/>
              <a:t> Radjou: Creative problem-solving in the face of extreme limits [16:25]</a:t>
            </a:r>
          </a:p>
          <a:p>
            <a:pPr marL="109728" indent="0">
              <a:buNone/>
            </a:pPr>
            <a:r>
              <a:rPr lang="en-US" sz="1800" dirty="0"/>
              <a:t>8. David Grady: How to save the world (or at least yourself) from bad meetings [6:40]</a:t>
            </a:r>
          </a:p>
          <a:p>
            <a:pPr marL="109728" indent="0">
              <a:buNone/>
            </a:pPr>
            <a:r>
              <a:rPr lang="en-US" sz="1800" dirty="0"/>
              <a:t>9. Tom Wujec: Build a tower, build a team [6:44]</a:t>
            </a:r>
          </a:p>
          <a:p>
            <a:pPr marL="109728" indent="0">
              <a:buNone/>
            </a:pPr>
            <a:r>
              <a:rPr lang="en-US" sz="1800" dirty="0"/>
              <a:t>10. </a:t>
            </a:r>
            <a:r>
              <a:rPr lang="en-US" sz="1800" dirty="0" err="1"/>
              <a:t>Roselinde</a:t>
            </a:r>
            <a:r>
              <a:rPr lang="en-US" sz="1800" dirty="0"/>
              <a:t> Torres: What It Takes to Be a Great Leader [9:15]</a:t>
            </a:r>
          </a:p>
          <a:p>
            <a:pPr marL="109728" indent="0">
              <a:buNone/>
            </a:pPr>
            <a:r>
              <a:rPr lang="en-US" sz="1800" dirty="0"/>
              <a:t>11. Julia </a:t>
            </a:r>
            <a:r>
              <a:rPr lang="en-US" sz="1800" dirty="0" err="1"/>
              <a:t>Galef</a:t>
            </a:r>
            <a:r>
              <a:rPr lang="en-US" sz="1800" dirty="0"/>
              <a:t>: Why you think you’re right — even if you’re wrong [11:37</a:t>
            </a:r>
            <a:r>
              <a:rPr lang="en-US" sz="1800" dirty="0" smtClean="0"/>
              <a:t>]</a:t>
            </a:r>
            <a:endParaRPr lang="en-US" sz="1800" dirty="0"/>
          </a:p>
        </p:txBody>
      </p:sp>
      <p:sp>
        <p:nvSpPr>
          <p:cNvPr id="3" name="Title 2"/>
          <p:cNvSpPr>
            <a:spLocks noGrp="1"/>
          </p:cNvSpPr>
          <p:nvPr>
            <p:ph type="title"/>
          </p:nvPr>
        </p:nvSpPr>
        <p:spPr>
          <a:xfrm>
            <a:off x="457200" y="0"/>
            <a:ext cx="8229600" cy="1143000"/>
          </a:xfrm>
        </p:spPr>
        <p:txBody>
          <a:bodyPr/>
          <a:lstStyle/>
          <a:p>
            <a:r>
              <a:rPr lang="en-US" dirty="0" smtClean="0"/>
              <a:t>Video Highlights</a:t>
            </a:r>
            <a:endParaRPr lang="en-US" dirty="0"/>
          </a:p>
        </p:txBody>
      </p:sp>
    </p:spTree>
    <p:extLst>
      <p:ext uri="{BB962C8B-B14F-4D97-AF65-F5344CB8AC3E}">
        <p14:creationId xmlns:p14="http://schemas.microsoft.com/office/powerpoint/2010/main" val="686103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228600" y="1371600"/>
            <a:ext cx="8686800" cy="4525963"/>
          </a:xfrm>
        </p:spPr>
        <p:txBody>
          <a:bodyPr>
            <a:normAutofit lnSpcReduction="10000"/>
          </a:bodyPr>
          <a:lstStyle/>
          <a:p>
            <a:r>
              <a:rPr lang="en-US" sz="2400" dirty="0" smtClean="0"/>
              <a:t>The PMI Standards Development Program first published the Organizational Project Management Maturity Model (OPM3</a:t>
            </a:r>
            <a:r>
              <a:rPr lang="en-US" sz="2400" baseline="30000" dirty="0"/>
              <a:t>®</a:t>
            </a:r>
            <a:r>
              <a:rPr lang="en-US" sz="2400" dirty="0" smtClean="0"/>
              <a:t>) in December 2003 to address the need to bridge the gap between organizational strategy and successful projects. The third edition was published in 2013</a:t>
            </a:r>
          </a:p>
          <a:p>
            <a:r>
              <a:rPr lang="en-US" sz="2400" dirty="0" smtClean="0"/>
              <a:t>OPM3</a:t>
            </a:r>
            <a:r>
              <a:rPr lang="en-US" sz="2400" baseline="30000" dirty="0" smtClean="0"/>
              <a:t>®</a:t>
            </a:r>
            <a:r>
              <a:rPr lang="en-US" sz="2400" dirty="0"/>
              <a:t> </a:t>
            </a:r>
            <a:r>
              <a:rPr lang="en-US" sz="2400" dirty="0" smtClean="0"/>
              <a:t>defines </a:t>
            </a:r>
            <a:r>
              <a:rPr lang="en-US" sz="2400" b="1" dirty="0" smtClean="0"/>
              <a:t>best practices </a:t>
            </a:r>
            <a:r>
              <a:rPr lang="en-US" sz="2400" dirty="0" smtClean="0"/>
              <a:t>as “optimal methods, currently recognized within a given industry or discipline, to achieve a stated goal or objective”</a:t>
            </a:r>
          </a:p>
          <a:p>
            <a:r>
              <a:rPr lang="en-US" sz="2400" dirty="0" smtClean="0"/>
              <a:t>It lists hundreds of best practices, which PMI says are achieved through developing and consistently demonstrating their supporting capabilities, as observed through measurable outcomes</a:t>
            </a:r>
          </a:p>
          <a:p>
            <a:endParaRPr lang="en-US" sz="2400" dirty="0" smtClean="0"/>
          </a:p>
        </p:txBody>
      </p:sp>
      <p:sp>
        <p:nvSpPr>
          <p:cNvPr id="435202" name="Rectangle 2"/>
          <p:cNvSpPr>
            <a:spLocks noGrp="1" noChangeArrowheads="1"/>
          </p:cNvSpPr>
          <p:nvPr>
            <p:ph type="title"/>
          </p:nvPr>
        </p:nvSpPr>
        <p:spPr>
          <a:xfrm>
            <a:off x="228600" y="0"/>
            <a:ext cx="8686800" cy="1143000"/>
          </a:xfrm>
        </p:spPr>
        <p:txBody>
          <a:bodyPr>
            <a:normAutofit fontScale="90000"/>
          </a:bodyPr>
          <a:lstStyle/>
          <a:p>
            <a:pPr>
              <a:defRPr/>
            </a:pPr>
            <a:r>
              <a:rPr lang="en-US" sz="4000" dirty="0" smtClean="0"/>
              <a:t>The Project Management Institute’s Definition of Best </a:t>
            </a:r>
            <a:r>
              <a:rPr lang="en-US" sz="4000" dirty="0"/>
              <a:t>Practices</a:t>
            </a:r>
          </a:p>
        </p:txBody>
      </p:sp>
    </p:spTree>
    <p:extLst>
      <p:ext uri="{BB962C8B-B14F-4D97-AF65-F5344CB8AC3E}">
        <p14:creationId xmlns:p14="http://schemas.microsoft.com/office/powerpoint/2010/main" val="3671964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idx="1"/>
          </p:nvPr>
        </p:nvSpPr>
        <p:spPr>
          <a:xfrm>
            <a:off x="457200" y="1295400"/>
            <a:ext cx="8229600" cy="4525963"/>
          </a:xfrm>
        </p:spPr>
        <p:txBody>
          <a:bodyPr/>
          <a:lstStyle/>
          <a:p>
            <a:r>
              <a:rPr lang="en-US" b="1" dirty="0" smtClean="0"/>
              <a:t>Capabilities </a:t>
            </a:r>
            <a:r>
              <a:rPr lang="en-US" dirty="0" smtClean="0"/>
              <a:t>are incremental steps leading up to one or more best practices</a:t>
            </a:r>
          </a:p>
          <a:p>
            <a:r>
              <a:rPr lang="en-US" b="1" dirty="0" smtClean="0"/>
              <a:t>Outcomes </a:t>
            </a:r>
            <a:r>
              <a:rPr lang="en-US" dirty="0" smtClean="0"/>
              <a:t>are the tangible and intangible results of applying capabilities</a:t>
            </a:r>
          </a:p>
          <a:p>
            <a:r>
              <a:rPr lang="en-US" dirty="0" smtClean="0"/>
              <a:t>A </a:t>
            </a:r>
            <a:r>
              <a:rPr lang="en-US" b="1" dirty="0" smtClean="0"/>
              <a:t>key performance indicator (KPI) </a:t>
            </a:r>
            <a:r>
              <a:rPr lang="en-US" dirty="0" smtClean="0"/>
              <a:t>is a criterion used to determine the degree to which an outcome is achieved</a:t>
            </a:r>
          </a:p>
          <a:p>
            <a:endParaRPr lang="en-US" dirty="0" smtClean="0"/>
          </a:p>
        </p:txBody>
      </p:sp>
      <p:sp>
        <p:nvSpPr>
          <p:cNvPr id="436226" name="Rectangle 2"/>
          <p:cNvSpPr>
            <a:spLocks noGrp="1" noChangeArrowheads="1"/>
          </p:cNvSpPr>
          <p:nvPr>
            <p:ph type="title"/>
          </p:nvPr>
        </p:nvSpPr>
        <p:spPr/>
        <p:txBody>
          <a:bodyPr/>
          <a:lstStyle/>
          <a:p>
            <a:pPr>
              <a:defRPr/>
            </a:pPr>
            <a:r>
              <a:rPr lang="en-US" dirty="0"/>
              <a:t>More on </a:t>
            </a:r>
            <a:r>
              <a:rPr lang="en-US" dirty="0" smtClean="0"/>
              <a:t>OPM3</a:t>
            </a:r>
            <a:r>
              <a:rPr lang="en-US" sz="4400" baseline="30000" dirty="0"/>
              <a:t>®</a:t>
            </a:r>
            <a:r>
              <a:rPr lang="en-US" dirty="0" smtClean="0"/>
              <a:t> </a:t>
            </a:r>
            <a:r>
              <a:rPr lang="en-US" dirty="0"/>
              <a:t>Best Practices</a:t>
            </a:r>
          </a:p>
        </p:txBody>
      </p:sp>
    </p:spTree>
    <p:extLst>
      <p:ext uri="{BB962C8B-B14F-4D97-AF65-F5344CB8AC3E}">
        <p14:creationId xmlns:p14="http://schemas.microsoft.com/office/powerpoint/2010/main" val="300348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p:txBody>
          <a:bodyPr/>
          <a:lstStyle/>
          <a:p>
            <a:r>
              <a:rPr lang="en-US" b="1" dirty="0" smtClean="0"/>
              <a:t>Best practice</a:t>
            </a:r>
            <a:r>
              <a:rPr lang="en-US" dirty="0" smtClean="0"/>
              <a:t>:</a:t>
            </a:r>
            <a:r>
              <a:rPr lang="en-US" i="1" dirty="0" smtClean="0"/>
              <a:t> </a:t>
            </a:r>
            <a:r>
              <a:rPr lang="en-US" dirty="0" smtClean="0"/>
              <a:t>Establish internal project management communities</a:t>
            </a:r>
          </a:p>
          <a:p>
            <a:r>
              <a:rPr lang="en-US" b="1" dirty="0" smtClean="0"/>
              <a:t>Capability </a:t>
            </a:r>
            <a:r>
              <a:rPr lang="en-US" dirty="0" smtClean="0"/>
              <a:t>(one of four for this best practice):</a:t>
            </a:r>
            <a:r>
              <a:rPr lang="en-US" i="1" dirty="0" smtClean="0"/>
              <a:t> </a:t>
            </a:r>
            <a:r>
              <a:rPr lang="en-US" dirty="0" smtClean="0"/>
              <a:t>Facilitate project management activities.</a:t>
            </a:r>
          </a:p>
          <a:p>
            <a:r>
              <a:rPr lang="en-US" b="1" dirty="0" smtClean="0"/>
              <a:t>Outcome</a:t>
            </a:r>
            <a:r>
              <a:rPr lang="en-US" dirty="0" smtClean="0"/>
              <a:t>:</a:t>
            </a:r>
            <a:r>
              <a:rPr lang="en-US" i="1" dirty="0" smtClean="0"/>
              <a:t> </a:t>
            </a:r>
            <a:r>
              <a:rPr lang="en-US" dirty="0" smtClean="0"/>
              <a:t>Local initiatives, meaning the organization develops pockets of consensus around areas of special interest</a:t>
            </a:r>
          </a:p>
          <a:p>
            <a:r>
              <a:rPr lang="en-US" b="1" dirty="0" smtClean="0"/>
              <a:t>Key performance indicator</a:t>
            </a:r>
            <a:r>
              <a:rPr lang="en-US" dirty="0" smtClean="0"/>
              <a:t>:</a:t>
            </a:r>
            <a:r>
              <a:rPr lang="en-US" i="1" dirty="0" smtClean="0"/>
              <a:t> </a:t>
            </a:r>
            <a:r>
              <a:rPr lang="en-US" dirty="0" smtClean="0"/>
              <a:t>Community addresses local issues</a:t>
            </a:r>
          </a:p>
          <a:p>
            <a:endParaRPr lang="en-US" dirty="0" smtClean="0"/>
          </a:p>
        </p:txBody>
      </p:sp>
      <p:sp>
        <p:nvSpPr>
          <p:cNvPr id="437250" name="Rectangle 2"/>
          <p:cNvSpPr>
            <a:spLocks noGrp="1" noChangeArrowheads="1"/>
          </p:cNvSpPr>
          <p:nvPr>
            <p:ph type="title"/>
          </p:nvPr>
        </p:nvSpPr>
        <p:spPr/>
        <p:txBody>
          <a:bodyPr/>
          <a:lstStyle/>
          <a:p>
            <a:pPr>
              <a:defRPr/>
            </a:pPr>
            <a:r>
              <a:rPr lang="en-US" dirty="0" smtClean="0"/>
              <a:t>OPM3</a:t>
            </a:r>
            <a:r>
              <a:rPr lang="en-US" sz="4400" baseline="30000" dirty="0"/>
              <a:t>®</a:t>
            </a:r>
            <a:r>
              <a:rPr lang="en-US" dirty="0" smtClean="0"/>
              <a:t> </a:t>
            </a:r>
            <a:r>
              <a:rPr lang="en-US" dirty="0"/>
              <a:t>Example</a:t>
            </a:r>
          </a:p>
        </p:txBody>
      </p:sp>
    </p:spTree>
    <p:extLst>
      <p:ext uri="{BB962C8B-B14F-4D97-AF65-F5344CB8AC3E}">
        <p14:creationId xmlns:p14="http://schemas.microsoft.com/office/powerpoint/2010/main" val="3750078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idx="1"/>
          </p:nvPr>
        </p:nvSpPr>
        <p:spPr/>
        <p:txBody>
          <a:bodyPr/>
          <a:lstStyle/>
          <a:p>
            <a:r>
              <a:rPr lang="en-US" b="1" dirty="0" smtClean="0"/>
              <a:t>Project initiation process standardization</a:t>
            </a:r>
            <a:r>
              <a:rPr lang="en-US" dirty="0" smtClean="0"/>
              <a:t>—Project initiation process standards are established</a:t>
            </a:r>
          </a:p>
          <a:p>
            <a:r>
              <a:rPr lang="en-US" b="1" dirty="0" smtClean="0"/>
              <a:t>Program activity definition process standardization</a:t>
            </a:r>
            <a:r>
              <a:rPr lang="en-US" dirty="0" smtClean="0"/>
              <a:t>—Program activity definition process standards are established</a:t>
            </a:r>
          </a:p>
          <a:p>
            <a:pPr>
              <a:lnSpc>
                <a:spcPct val="90000"/>
              </a:lnSpc>
            </a:pPr>
            <a:r>
              <a:rPr lang="en-US" b="1" dirty="0" smtClean="0"/>
              <a:t>Portfolio resource planning process standardization</a:t>
            </a:r>
            <a:r>
              <a:rPr lang="en-US" dirty="0" smtClean="0"/>
              <a:t>—Portfolio resource planning process standards are established</a:t>
            </a:r>
            <a:endParaRPr lang="en-US" i="1" dirty="0" smtClean="0"/>
          </a:p>
        </p:txBody>
      </p:sp>
      <p:sp>
        <p:nvSpPr>
          <p:cNvPr id="438274" name="Rectangle 2"/>
          <p:cNvSpPr>
            <a:spLocks noGrp="1" noChangeArrowheads="1"/>
          </p:cNvSpPr>
          <p:nvPr>
            <p:ph type="title"/>
          </p:nvPr>
        </p:nvSpPr>
        <p:spPr/>
        <p:txBody>
          <a:bodyPr/>
          <a:lstStyle/>
          <a:p>
            <a:pPr>
              <a:defRPr/>
            </a:pPr>
            <a:r>
              <a:rPr lang="en-US" dirty="0"/>
              <a:t>Sample </a:t>
            </a:r>
            <a:r>
              <a:rPr lang="en-US" dirty="0" smtClean="0"/>
              <a:t>OPM3</a:t>
            </a:r>
            <a:r>
              <a:rPr lang="en-US" sz="4400" baseline="30000" dirty="0"/>
              <a:t>®</a:t>
            </a:r>
            <a:r>
              <a:rPr lang="en-US" dirty="0" smtClean="0"/>
              <a:t> </a:t>
            </a:r>
            <a:r>
              <a:rPr lang="en-US" dirty="0"/>
              <a:t>Best Practices</a:t>
            </a:r>
          </a:p>
        </p:txBody>
      </p:sp>
    </p:spTree>
    <p:extLst>
      <p:ext uri="{BB962C8B-B14F-4D97-AF65-F5344CB8AC3E}">
        <p14:creationId xmlns:p14="http://schemas.microsoft.com/office/powerpoint/2010/main" val="3590525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763000" cy="4572000"/>
          </a:xfrm>
        </p:spPr>
        <p:txBody>
          <a:bodyPr numCol="2">
            <a:normAutofit fontScale="47500" lnSpcReduction="20000"/>
          </a:bodyPr>
          <a:lstStyle/>
          <a:p>
            <a:r>
              <a:rPr lang="en-US" sz="3800" dirty="0" err="1" smtClean="0"/>
              <a:t>AgênciaClick</a:t>
            </a:r>
            <a:r>
              <a:rPr lang="en-US" sz="3800" dirty="0" smtClean="0"/>
              <a:t> </a:t>
            </a:r>
            <a:r>
              <a:rPr lang="en-US" sz="3800" dirty="0"/>
              <a:t>(Brazil)</a:t>
            </a:r>
          </a:p>
          <a:p>
            <a:pPr lvl="0"/>
            <a:r>
              <a:rPr lang="en-US" sz="3800" dirty="0"/>
              <a:t>Airports Company South Africa (South Africa)</a:t>
            </a:r>
          </a:p>
          <a:p>
            <a:pPr lvl="0"/>
            <a:r>
              <a:rPr lang="en-US" sz="3800" dirty="0"/>
              <a:t>Beijing Organizing Committee for the Olympic Games (China)</a:t>
            </a:r>
          </a:p>
          <a:p>
            <a:pPr lvl="0"/>
            <a:r>
              <a:rPr lang="en-US" sz="3800" dirty="0"/>
              <a:t>Central Federal Lands Highway Division (United States)</a:t>
            </a:r>
          </a:p>
          <a:p>
            <a:pPr lvl="0"/>
            <a:r>
              <a:rPr lang="en-US" sz="3800" dirty="0"/>
              <a:t>Commonwealth Scientific and Industrial Research </a:t>
            </a:r>
            <a:r>
              <a:rPr lang="en-US" sz="3800" dirty="0" err="1"/>
              <a:t>Organisation</a:t>
            </a:r>
            <a:r>
              <a:rPr lang="en-US" sz="3800" dirty="0"/>
              <a:t> (Australia)</a:t>
            </a:r>
          </a:p>
          <a:p>
            <a:pPr lvl="0"/>
            <a:r>
              <a:rPr lang="en-US" sz="3800" dirty="0"/>
              <a:t>Fluor Corp. (United States)</a:t>
            </a:r>
          </a:p>
          <a:p>
            <a:pPr lvl="0"/>
            <a:r>
              <a:rPr lang="en-US" sz="3800" dirty="0"/>
              <a:t>IBM (United States)</a:t>
            </a:r>
          </a:p>
          <a:p>
            <a:pPr lvl="0"/>
            <a:r>
              <a:rPr lang="en-US" sz="3800" dirty="0" err="1"/>
              <a:t>Indra</a:t>
            </a:r>
            <a:r>
              <a:rPr lang="en-US" sz="3800" dirty="0"/>
              <a:t> </a:t>
            </a:r>
            <a:r>
              <a:rPr lang="en-US" sz="3800" dirty="0" err="1"/>
              <a:t>Sistemas</a:t>
            </a:r>
            <a:r>
              <a:rPr lang="en-US" sz="3800" dirty="0"/>
              <a:t> S.A. (Spain)</a:t>
            </a:r>
          </a:p>
          <a:p>
            <a:pPr lvl="0"/>
            <a:r>
              <a:rPr lang="en-US" sz="3800" dirty="0"/>
              <a:t>Infosys Technologies (India)</a:t>
            </a:r>
          </a:p>
          <a:p>
            <a:pPr lvl="0"/>
            <a:r>
              <a:rPr lang="en-US" sz="3800" dirty="0"/>
              <a:t>Intel Corp. (United States)</a:t>
            </a:r>
          </a:p>
          <a:p>
            <a:pPr lvl="0"/>
            <a:r>
              <a:rPr lang="en-US" sz="3800" dirty="0"/>
              <a:t>MD Anderson Cancer Center (United States)</a:t>
            </a:r>
          </a:p>
          <a:p>
            <a:pPr lvl="0"/>
            <a:r>
              <a:rPr lang="en-US" sz="3800" dirty="0"/>
              <a:t>Memphis Managed Care Corp. (United States)</a:t>
            </a:r>
          </a:p>
          <a:p>
            <a:pPr lvl="0"/>
            <a:r>
              <a:rPr lang="en-US" sz="3800" dirty="0"/>
              <a:t>Missouri State Government (United States)</a:t>
            </a:r>
          </a:p>
          <a:p>
            <a:pPr lvl="0"/>
            <a:r>
              <a:rPr lang="en-US" sz="3800" dirty="0"/>
              <a:t>Mutual of Omaha (United States)</a:t>
            </a:r>
          </a:p>
          <a:p>
            <a:pPr lvl="0"/>
            <a:r>
              <a:rPr lang="en-US" sz="3800" dirty="0"/>
              <a:t>National Aeronautics and Space Administration (United States)</a:t>
            </a:r>
          </a:p>
          <a:p>
            <a:pPr lvl="0"/>
            <a:r>
              <a:rPr lang="en-US" sz="3800" dirty="0" err="1"/>
              <a:t>Petrobras</a:t>
            </a:r>
            <a:r>
              <a:rPr lang="en-US" sz="3800" dirty="0"/>
              <a:t> (Brazil)</a:t>
            </a:r>
          </a:p>
          <a:p>
            <a:pPr lvl="0"/>
            <a:r>
              <a:rPr lang="en-US" sz="3800" dirty="0"/>
              <a:t>Saudi Aramco (Saudi Arabia)</a:t>
            </a:r>
          </a:p>
          <a:p>
            <a:pPr lvl="0"/>
            <a:r>
              <a:rPr lang="en-US" sz="3800" dirty="0" err="1"/>
              <a:t>Serasa</a:t>
            </a:r>
            <a:r>
              <a:rPr lang="en-US" sz="3800" dirty="0"/>
              <a:t> (Brazil)</a:t>
            </a:r>
          </a:p>
          <a:p>
            <a:pPr lvl="0"/>
            <a:r>
              <a:rPr lang="en-US" sz="3800" dirty="0"/>
              <a:t>Shell (Netherlands)</a:t>
            </a:r>
          </a:p>
          <a:p>
            <a:pPr lvl="0"/>
            <a:r>
              <a:rPr lang="en-US" sz="3800" dirty="0"/>
              <a:t>Stork NV (Netherlands)</a:t>
            </a:r>
          </a:p>
          <a:p>
            <a:pPr lvl="0"/>
            <a:r>
              <a:rPr lang="en-US" sz="3800" dirty="0" err="1"/>
              <a:t>Suncorp</a:t>
            </a:r>
            <a:r>
              <a:rPr lang="en-US" sz="3800" dirty="0"/>
              <a:t> (Australia)</a:t>
            </a:r>
          </a:p>
          <a:p>
            <a:pPr lvl="0"/>
            <a:r>
              <a:rPr lang="en-US" sz="3800" dirty="0"/>
              <a:t>TV Guide Interactive (United States)</a:t>
            </a:r>
          </a:p>
          <a:p>
            <a:r>
              <a:rPr lang="en-US" sz="3800" dirty="0"/>
              <a:t>Wipro Technologies (India)Workplace Technology Services (Canada</a:t>
            </a:r>
          </a:p>
        </p:txBody>
      </p:sp>
      <p:sp>
        <p:nvSpPr>
          <p:cNvPr id="3" name="Title 2"/>
          <p:cNvSpPr>
            <a:spLocks noGrp="1"/>
          </p:cNvSpPr>
          <p:nvPr>
            <p:ph type="title"/>
          </p:nvPr>
        </p:nvSpPr>
        <p:spPr>
          <a:xfrm>
            <a:off x="457200" y="0"/>
            <a:ext cx="8229600" cy="1143000"/>
          </a:xfrm>
        </p:spPr>
        <p:txBody>
          <a:bodyPr>
            <a:normAutofit fontScale="90000"/>
          </a:bodyPr>
          <a:lstStyle/>
          <a:p>
            <a:r>
              <a:rPr lang="en-US" dirty="0" smtClean="0"/>
              <a:t>Media Snapshot: PMI List </a:t>
            </a:r>
            <a:r>
              <a:rPr lang="en-US" dirty="0"/>
              <a:t>of Organizations Outstanding in </a:t>
            </a:r>
            <a:r>
              <a:rPr lang="en-US" dirty="0" smtClean="0"/>
              <a:t>PM</a:t>
            </a:r>
            <a:endParaRPr lang="en-US" dirty="0"/>
          </a:p>
        </p:txBody>
      </p:sp>
    </p:spTree>
    <p:extLst>
      <p:ext uri="{BB962C8B-B14F-4D97-AF65-F5344CB8AC3E}">
        <p14:creationId xmlns:p14="http://schemas.microsoft.com/office/powerpoint/2010/main" val="240098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a:xfrm>
            <a:off x="533400" y="1066800"/>
            <a:ext cx="8229600" cy="4525963"/>
          </a:xfrm>
        </p:spPr>
        <p:txBody>
          <a:bodyPr/>
          <a:lstStyle/>
          <a:p>
            <a:r>
              <a:rPr lang="en-US" dirty="0" smtClean="0"/>
              <a:t>Rosabeth Moss Kanter, a professor at Harvard Business School and a well-known author and consultant, says that visionary leaders know “the best practice secret: Stretching to learn from the best of the best in any sector can make a big vision more likely to succeed.”*</a:t>
            </a:r>
          </a:p>
          <a:p>
            <a:r>
              <a:rPr lang="en-US" dirty="0" smtClean="0"/>
              <a:t>Kanter emphasizes the need to have measurable standards for best practices that can measure performance against their own past, against peers, and, even better, against potential</a:t>
            </a:r>
          </a:p>
        </p:txBody>
      </p:sp>
      <p:sp>
        <p:nvSpPr>
          <p:cNvPr id="449538" name="Rectangle 2"/>
          <p:cNvSpPr>
            <a:spLocks noGrp="1" noChangeArrowheads="1"/>
          </p:cNvSpPr>
          <p:nvPr>
            <p:ph type="title"/>
          </p:nvPr>
        </p:nvSpPr>
        <p:spPr>
          <a:xfrm>
            <a:off x="228600" y="0"/>
            <a:ext cx="8915400" cy="1143000"/>
          </a:xfrm>
        </p:spPr>
        <p:txBody>
          <a:bodyPr>
            <a:normAutofit fontScale="90000"/>
          </a:bodyPr>
          <a:lstStyle/>
          <a:p>
            <a:pPr>
              <a:defRPr/>
            </a:pPr>
            <a:r>
              <a:rPr lang="en-US" sz="4000" dirty="0"/>
              <a:t>Ultimate Business Library Best Practices</a:t>
            </a:r>
          </a:p>
        </p:txBody>
      </p:sp>
    </p:spTree>
    <p:extLst>
      <p:ext uri="{BB962C8B-B14F-4D97-AF65-F5344CB8AC3E}">
        <p14:creationId xmlns:p14="http://schemas.microsoft.com/office/powerpoint/2010/main" val="4176463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p:txBody>
          <a:bodyPr/>
          <a:lstStyle/>
          <a:p>
            <a:r>
              <a:rPr lang="en-US" dirty="0" smtClean="0"/>
              <a:t>Reach high. Stretch. Raise standards and aspirations. Find the best of the best and then use it as inspiration for reaching full potential</a:t>
            </a:r>
          </a:p>
          <a:p>
            <a:r>
              <a:rPr lang="en-US" dirty="0" smtClean="0"/>
              <a:t>Help everyone in your organization become a professional. Empower people to manage themselves through benchmarks and standards based on best practice exchange</a:t>
            </a:r>
          </a:p>
          <a:p>
            <a:r>
              <a:rPr lang="en-US" dirty="0" smtClean="0"/>
              <a:t>Look everywhere. Go far afield. Think of the whole world as your laboratory for learning</a:t>
            </a:r>
          </a:p>
        </p:txBody>
      </p:sp>
      <p:sp>
        <p:nvSpPr>
          <p:cNvPr id="450562" name="Rectangle 2"/>
          <p:cNvSpPr>
            <a:spLocks noGrp="1" noChangeArrowheads="1"/>
          </p:cNvSpPr>
          <p:nvPr>
            <p:ph type="title"/>
          </p:nvPr>
        </p:nvSpPr>
        <p:spPr/>
        <p:txBody>
          <a:bodyPr>
            <a:normAutofit fontScale="90000"/>
          </a:bodyPr>
          <a:lstStyle/>
          <a:p>
            <a:pPr>
              <a:defRPr/>
            </a:pPr>
            <a:r>
              <a:rPr lang="en-US" sz="4000" dirty="0"/>
              <a:t>Exercise Regime to Adapt Best Practices</a:t>
            </a:r>
          </a:p>
        </p:txBody>
      </p:sp>
    </p:spTree>
    <p:extLst>
      <p:ext uri="{BB962C8B-B14F-4D97-AF65-F5344CB8AC3E}">
        <p14:creationId xmlns:p14="http://schemas.microsoft.com/office/powerpoint/2010/main" val="638949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1"/>
          </p:nvPr>
        </p:nvSpPr>
        <p:spPr/>
        <p:txBody>
          <a:bodyPr/>
          <a:lstStyle/>
          <a:p>
            <a:r>
              <a:rPr lang="en-US" dirty="0" smtClean="0"/>
              <a:t>Make sure your projects are driven by your strategy</a:t>
            </a:r>
          </a:p>
          <a:p>
            <a:r>
              <a:rPr lang="en-US" dirty="0" smtClean="0"/>
              <a:t>Use a staged approach</a:t>
            </a:r>
          </a:p>
          <a:p>
            <a:r>
              <a:rPr lang="en-US" dirty="0" smtClean="0"/>
              <a:t>Engage your stakeholders</a:t>
            </a:r>
          </a:p>
          <a:p>
            <a:r>
              <a:rPr lang="en-US" dirty="0" smtClean="0"/>
              <a:t>Ensure success by planning for it</a:t>
            </a:r>
          </a:p>
          <a:p>
            <a:r>
              <a:rPr lang="en-US" dirty="0" smtClean="0"/>
              <a:t>Monitor against the plan</a:t>
            </a:r>
          </a:p>
          <a:p>
            <a:r>
              <a:rPr lang="en-US" dirty="0" smtClean="0"/>
              <a:t>Manage the project control cycle</a:t>
            </a:r>
          </a:p>
          <a:p>
            <a:r>
              <a:rPr lang="en-US" dirty="0" smtClean="0"/>
              <a:t>Formally close the project</a:t>
            </a:r>
          </a:p>
        </p:txBody>
      </p:sp>
      <p:sp>
        <p:nvSpPr>
          <p:cNvPr id="451586" name="Rectangle 2"/>
          <p:cNvSpPr>
            <a:spLocks noGrp="1" noChangeArrowheads="1"/>
          </p:cNvSpPr>
          <p:nvPr>
            <p:ph type="title"/>
          </p:nvPr>
        </p:nvSpPr>
        <p:spPr/>
        <p:txBody>
          <a:bodyPr>
            <a:normAutofit fontScale="90000"/>
          </a:bodyPr>
          <a:lstStyle/>
          <a:p>
            <a:pPr>
              <a:defRPr/>
            </a:pPr>
            <a:r>
              <a:rPr lang="en-US" sz="4000" dirty="0"/>
              <a:t>Robert Butrick’s Best Practices for Project Management</a:t>
            </a:r>
          </a:p>
        </p:txBody>
      </p:sp>
    </p:spTree>
    <p:extLst>
      <p:ext uri="{BB962C8B-B14F-4D97-AF65-F5344CB8AC3E}">
        <p14:creationId xmlns:p14="http://schemas.microsoft.com/office/powerpoint/2010/main" val="383067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p:txBody>
          <a:bodyPr/>
          <a:lstStyle/>
          <a:p>
            <a:r>
              <a:rPr lang="en-US" sz="2800" dirty="0" smtClean="0"/>
              <a:t>Andy Crowe, founder and CEO of Velociteach, wrote a book in 2006 called “Alpha Project Managers: What the Top 2% Know That Everyone Else Does Not” </a:t>
            </a:r>
          </a:p>
          <a:p>
            <a:r>
              <a:rPr lang="en-US" sz="2800" dirty="0" smtClean="0"/>
              <a:t>As the title suggests, an alpha project manager is defined as one who falls in the top two percent of project managers in terms of performance, as rated by their customers, senior managers, and team members</a:t>
            </a:r>
          </a:p>
        </p:txBody>
      </p:sp>
      <p:sp>
        <p:nvSpPr>
          <p:cNvPr id="3" name="Title 2"/>
          <p:cNvSpPr>
            <a:spLocks noGrp="1"/>
          </p:cNvSpPr>
          <p:nvPr>
            <p:ph type="title"/>
          </p:nvPr>
        </p:nvSpPr>
        <p:spPr/>
        <p:txBody>
          <a:bodyPr>
            <a:normAutofit fontScale="90000"/>
          </a:bodyPr>
          <a:lstStyle/>
          <a:p>
            <a:pPr>
              <a:defRPr/>
            </a:pPr>
            <a:r>
              <a:rPr lang="en-US" dirty="0" smtClean="0"/>
              <a:t>Best Practices of Individual Project Managers</a:t>
            </a:r>
            <a:endParaRPr lang="en-US" dirty="0"/>
          </a:p>
        </p:txBody>
      </p:sp>
    </p:spTree>
    <p:extLst>
      <p:ext uri="{BB962C8B-B14F-4D97-AF65-F5344CB8AC3E}">
        <p14:creationId xmlns:p14="http://schemas.microsoft.com/office/powerpoint/2010/main" val="849568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04800" y="152400"/>
            <a:ext cx="8839200" cy="838200"/>
          </a:xfrm>
        </p:spPr>
        <p:txBody>
          <a:bodyPr>
            <a:noAutofit/>
          </a:bodyPr>
          <a:lstStyle/>
          <a:p>
            <a:pPr>
              <a:defRPr/>
            </a:pPr>
            <a:r>
              <a:rPr lang="en-US" sz="3200" dirty="0" smtClean="0"/>
              <a:t>Alpha Project Managers Study Background</a:t>
            </a:r>
          </a:p>
        </p:txBody>
      </p:sp>
      <p:sp>
        <p:nvSpPr>
          <p:cNvPr id="39939" name="Content Placeholder 2"/>
          <p:cNvSpPr>
            <a:spLocks noGrp="1"/>
          </p:cNvSpPr>
          <p:nvPr>
            <p:ph idx="1"/>
          </p:nvPr>
        </p:nvSpPr>
        <p:spPr>
          <a:xfrm>
            <a:off x="609600" y="914400"/>
            <a:ext cx="8077200" cy="4953000"/>
          </a:xfrm>
        </p:spPr>
        <p:txBody>
          <a:bodyPr>
            <a:normAutofit lnSpcReduction="10000"/>
          </a:bodyPr>
          <a:lstStyle/>
          <a:p>
            <a:r>
              <a:rPr lang="en-US" sz="2800" dirty="0" smtClean="0"/>
              <a:t>Crowe surveyed 860 project managers who had all been clients/students at Velociteach</a:t>
            </a:r>
          </a:p>
          <a:p>
            <a:r>
              <a:rPr lang="en-US" sz="2800" dirty="0" smtClean="0"/>
              <a:t>Although this was not a scientific study, the aggregate results provide interesting information that can help define best practices for project managers</a:t>
            </a:r>
          </a:p>
          <a:p>
            <a:r>
              <a:rPr lang="en-US" sz="2800" dirty="0" smtClean="0"/>
              <a:t>The general format of the survey questions was as follows: Mark the degree with which you agree with the following statement: Strongly disagree (0%), Somewhat disagree (20%), Neutral (50%), Somewhat agree (75%), Strongly agree (100%)</a:t>
            </a:r>
          </a:p>
          <a:p>
            <a:endParaRPr lang="en-US" dirty="0" smtClean="0"/>
          </a:p>
        </p:txBody>
      </p:sp>
    </p:spTree>
    <p:extLst>
      <p:ext uri="{BB962C8B-B14F-4D97-AF65-F5344CB8AC3E}">
        <p14:creationId xmlns:p14="http://schemas.microsoft.com/office/powerpoint/2010/main" val="1237849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fontScale="90000"/>
          </a:bodyPr>
          <a:lstStyle/>
          <a:p>
            <a:pPr>
              <a:defRPr/>
            </a:pPr>
            <a:r>
              <a:rPr lang="en-US" dirty="0" smtClean="0"/>
              <a:t>How the 18 Alpha PMs Differed Most</a:t>
            </a:r>
          </a:p>
        </p:txBody>
      </p:sp>
      <p:sp>
        <p:nvSpPr>
          <p:cNvPr id="40963" name="Content Placeholder 2"/>
          <p:cNvSpPr>
            <a:spLocks noGrp="1"/>
          </p:cNvSpPr>
          <p:nvPr>
            <p:ph idx="1"/>
          </p:nvPr>
        </p:nvSpPr>
        <p:spPr/>
        <p:txBody>
          <a:bodyPr/>
          <a:lstStyle/>
          <a:p>
            <a:r>
              <a:rPr lang="en-US" dirty="0" smtClean="0"/>
              <a:t>They enjoy their work more</a:t>
            </a:r>
          </a:p>
          <a:p>
            <a:r>
              <a:rPr lang="en-US" dirty="0" smtClean="0"/>
              <a:t>They believe they have more authority</a:t>
            </a:r>
          </a:p>
          <a:p>
            <a:r>
              <a:rPr lang="en-US" dirty="0" smtClean="0"/>
              <a:t>They believe they can have a personal impact on project success</a:t>
            </a:r>
          </a:p>
          <a:p>
            <a:r>
              <a:rPr lang="en-US" dirty="0" smtClean="0"/>
              <a:t>They think it is important for the project manager to be a hands-on manager and a domain expert</a:t>
            </a:r>
          </a:p>
        </p:txBody>
      </p:sp>
    </p:spTree>
    <p:extLst>
      <p:ext uri="{BB962C8B-B14F-4D97-AF65-F5344CB8AC3E}">
        <p14:creationId xmlns:p14="http://schemas.microsoft.com/office/powerpoint/2010/main" val="2459794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fontScale="90000"/>
          </a:bodyPr>
          <a:lstStyle/>
          <a:p>
            <a:pPr>
              <a:defRPr/>
            </a:pPr>
            <a:r>
              <a:rPr lang="en-US" dirty="0" smtClean="0"/>
              <a:t>Alpha PMs Spend Almost Twice as Much Time Planning</a:t>
            </a:r>
          </a:p>
        </p:txBody>
      </p:sp>
      <p:sp>
        <p:nvSpPr>
          <p:cNvPr id="41987" name="Content Placeholder 2"/>
          <p:cNvSpPr>
            <a:spLocks noGrp="1"/>
          </p:cNvSpPr>
          <p:nvPr>
            <p:ph idx="1"/>
          </p:nvPr>
        </p:nvSpPr>
        <p:spPr>
          <a:xfrm>
            <a:off x="685800" y="1828800"/>
            <a:ext cx="7772400" cy="4114800"/>
          </a:xfrm>
        </p:spPr>
        <p:txBody>
          <a:bodyPr/>
          <a:lstStyle/>
          <a:p>
            <a:r>
              <a:rPr lang="en-US" dirty="0" smtClean="0"/>
              <a:t>In fact, they spend more time in every process group than their counterparts except for execution, as follows:</a:t>
            </a:r>
            <a:endParaRPr lang="en-US" sz="2800" dirty="0" smtClean="0"/>
          </a:p>
          <a:p>
            <a:pPr lvl="1"/>
            <a:r>
              <a:rPr lang="en-US" i="1" dirty="0" smtClean="0"/>
              <a:t>Initiating:</a:t>
            </a:r>
            <a:r>
              <a:rPr lang="en-US" dirty="0" smtClean="0"/>
              <a:t> 2% vs. 1%</a:t>
            </a:r>
            <a:endParaRPr lang="en-US" sz="2400" dirty="0" smtClean="0"/>
          </a:p>
          <a:p>
            <a:pPr lvl="1"/>
            <a:r>
              <a:rPr lang="en-US" i="1" dirty="0" smtClean="0"/>
              <a:t>Planning:</a:t>
            </a:r>
            <a:r>
              <a:rPr lang="en-US" dirty="0" smtClean="0"/>
              <a:t> 21% vs. 11%</a:t>
            </a:r>
            <a:endParaRPr lang="en-US" sz="2400" dirty="0" smtClean="0"/>
          </a:p>
          <a:p>
            <a:pPr lvl="1"/>
            <a:r>
              <a:rPr lang="en-US" i="1" dirty="0" smtClean="0"/>
              <a:t>Executing:</a:t>
            </a:r>
            <a:r>
              <a:rPr lang="en-US" dirty="0" smtClean="0"/>
              <a:t> 69% vs. 82%</a:t>
            </a:r>
            <a:endParaRPr lang="en-US" sz="2400" dirty="0" smtClean="0"/>
          </a:p>
          <a:p>
            <a:pPr lvl="1"/>
            <a:r>
              <a:rPr lang="en-US" i="1" dirty="0" smtClean="0"/>
              <a:t>Controlling:</a:t>
            </a:r>
            <a:r>
              <a:rPr lang="en-US" dirty="0" smtClean="0"/>
              <a:t> 5% vs. 4%</a:t>
            </a:r>
            <a:endParaRPr lang="en-US" sz="2400" dirty="0" smtClean="0"/>
          </a:p>
          <a:p>
            <a:pPr lvl="1"/>
            <a:r>
              <a:rPr lang="en-US" i="1" dirty="0" smtClean="0"/>
              <a:t>Closing:</a:t>
            </a:r>
            <a:r>
              <a:rPr lang="en-US" dirty="0" smtClean="0"/>
              <a:t> 3% vs. 2%</a:t>
            </a:r>
            <a:endParaRPr lang="en-US" sz="2400" dirty="0" smtClean="0"/>
          </a:p>
          <a:p>
            <a:endParaRPr lang="en-US" dirty="0" smtClean="0"/>
          </a:p>
        </p:txBody>
      </p:sp>
    </p:spTree>
    <p:extLst>
      <p:ext uri="{BB962C8B-B14F-4D97-AF65-F5344CB8AC3E}">
        <p14:creationId xmlns:p14="http://schemas.microsoft.com/office/powerpoint/2010/main" val="1936079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pPr>
              <a:defRPr/>
            </a:pPr>
            <a:r>
              <a:rPr lang="en-US" dirty="0" smtClean="0"/>
              <a:t>Alpha PMs are More Efficient and Effective Communicators</a:t>
            </a:r>
          </a:p>
        </p:txBody>
      </p:sp>
      <p:sp>
        <p:nvSpPr>
          <p:cNvPr id="43011" name="Content Placeholder 2"/>
          <p:cNvSpPr>
            <a:spLocks noGrp="1"/>
          </p:cNvSpPr>
          <p:nvPr>
            <p:ph idx="1"/>
          </p:nvPr>
        </p:nvSpPr>
        <p:spPr>
          <a:xfrm>
            <a:off x="685800" y="1524000"/>
            <a:ext cx="8001000" cy="4419600"/>
          </a:xfrm>
        </p:spPr>
        <p:txBody>
          <a:bodyPr/>
          <a:lstStyle/>
          <a:p>
            <a:r>
              <a:rPr lang="en-US" dirty="0" smtClean="0"/>
              <a:t>When asked to rank responsiveness, the alphas’ stakeholders’ average response was 88% while the non-alpha average was only 49%</a:t>
            </a:r>
          </a:p>
          <a:p>
            <a:r>
              <a:rPr lang="en-US" dirty="0" smtClean="0"/>
              <a:t>Alpha project managers send </a:t>
            </a:r>
            <a:r>
              <a:rPr lang="en-US" i="1" dirty="0" smtClean="0"/>
              <a:t>fewer</a:t>
            </a:r>
            <a:r>
              <a:rPr lang="en-US" dirty="0" smtClean="0"/>
              <a:t> e-mails per day and spend </a:t>
            </a:r>
            <a:r>
              <a:rPr lang="en-US" i="1" dirty="0" smtClean="0"/>
              <a:t>less </a:t>
            </a:r>
            <a:r>
              <a:rPr lang="en-US" dirty="0" smtClean="0"/>
              <a:t>time in meetings than the non-alphas</a:t>
            </a:r>
          </a:p>
          <a:p>
            <a:r>
              <a:rPr lang="en-US" dirty="0" smtClean="0"/>
              <a:t>They know how to prioritize work and focus on what is most important</a:t>
            </a:r>
          </a:p>
        </p:txBody>
      </p:sp>
    </p:spTree>
    <p:extLst>
      <p:ext uri="{BB962C8B-B14F-4D97-AF65-F5344CB8AC3E}">
        <p14:creationId xmlns:p14="http://schemas.microsoft.com/office/powerpoint/2010/main" val="2083910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81000" y="381000"/>
            <a:ext cx="8382000" cy="838200"/>
          </a:xfrm>
        </p:spPr>
        <p:txBody>
          <a:bodyPr>
            <a:normAutofit fontScale="90000"/>
          </a:bodyPr>
          <a:lstStyle/>
          <a:p>
            <a:pPr>
              <a:defRPr/>
            </a:pPr>
            <a:r>
              <a:rPr lang="en-US" dirty="0" smtClean="0"/>
              <a:t>Communications Best Practices of</a:t>
            </a:r>
            <a:br>
              <a:rPr lang="en-US" dirty="0" smtClean="0"/>
            </a:br>
            <a:r>
              <a:rPr lang="en-US" dirty="0" smtClean="0"/>
              <a:t>Alpha PMs</a:t>
            </a:r>
          </a:p>
        </p:txBody>
      </p:sp>
      <p:sp>
        <p:nvSpPr>
          <p:cNvPr id="44035" name="Content Placeholder 2"/>
          <p:cNvSpPr>
            <a:spLocks noGrp="1"/>
          </p:cNvSpPr>
          <p:nvPr>
            <p:ph idx="1"/>
          </p:nvPr>
        </p:nvSpPr>
        <p:spPr>
          <a:xfrm>
            <a:off x="381000" y="1600200"/>
            <a:ext cx="8382000" cy="4343400"/>
          </a:xfrm>
        </p:spPr>
        <p:txBody>
          <a:bodyPr/>
          <a:lstStyle/>
          <a:p>
            <a:pPr lvl="1"/>
            <a:r>
              <a:rPr lang="en-US" sz="2400" dirty="0" smtClean="0"/>
              <a:t>They talk to stakeholders very early in the project and tailor communication to meet their needs</a:t>
            </a:r>
            <a:endParaRPr lang="en-US" sz="2000" dirty="0" smtClean="0"/>
          </a:p>
          <a:p>
            <a:pPr lvl="1"/>
            <a:r>
              <a:rPr lang="en-US" sz="2400" dirty="0" smtClean="0"/>
              <a:t>They create a communication schedule and stick to it</a:t>
            </a:r>
            <a:endParaRPr lang="en-US" sz="2000" dirty="0" smtClean="0"/>
          </a:p>
          <a:p>
            <a:pPr lvl="1"/>
            <a:r>
              <a:rPr lang="en-US" sz="2400" dirty="0" smtClean="0"/>
              <a:t>They communicate their messages quickly in a clear and concise manner</a:t>
            </a:r>
            <a:endParaRPr lang="en-US" sz="2000" dirty="0" smtClean="0"/>
          </a:p>
          <a:p>
            <a:pPr lvl="1"/>
            <a:r>
              <a:rPr lang="en-US" sz="2400" dirty="0" smtClean="0"/>
              <a:t>They create an open communication channel and talk with stakeholders regularly about the topic of communication itself</a:t>
            </a:r>
            <a:endParaRPr lang="en-US" sz="2000" dirty="0" smtClean="0"/>
          </a:p>
          <a:p>
            <a:pPr lvl="1"/>
            <a:r>
              <a:rPr lang="en-US" sz="2400" dirty="0" smtClean="0"/>
              <a:t>They know that on many projects, communication is the only deliverable stakeholders will receive until the product or service is completed</a:t>
            </a:r>
            <a:endParaRPr lang="en-US" sz="2000" dirty="0" smtClean="0"/>
          </a:p>
          <a:p>
            <a:endParaRPr lang="en-US" dirty="0" smtClean="0"/>
          </a:p>
        </p:txBody>
      </p:sp>
    </p:spTree>
    <p:extLst>
      <p:ext uri="{BB962C8B-B14F-4D97-AF65-F5344CB8AC3E}">
        <p14:creationId xmlns:p14="http://schemas.microsoft.com/office/powerpoint/2010/main" val="698435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181600"/>
          </a:xfrm>
        </p:spPr>
        <p:txBody>
          <a:bodyPr>
            <a:normAutofit fontScale="92500"/>
          </a:bodyPr>
          <a:lstStyle/>
          <a:p>
            <a:r>
              <a:rPr lang="en-US" sz="2200" dirty="0" smtClean="0"/>
              <a:t>Many people are “thrown” into the role of project manager. For example, Nick Carson (his name is disguised) was an outstanding technical specialist on a large biotech project. He was working on a crucial project for his small company when the project manager quit. Senior management asked Nick to take over. Nick had never led a project, and he made the mistake of trying to still do his old job while also managing the project</a:t>
            </a:r>
          </a:p>
          <a:p>
            <a:r>
              <a:rPr lang="en-US" sz="2200" dirty="0" smtClean="0"/>
              <a:t>Nick worked lots of overtime and did actually complete the project, but his senior managers were not happy. Nick never gave them a detailed schedule or understandable status reports. Whenever he talked to them, they could not understand all of the technical detail he focused on. Nick thought he did a great job, so he was amazed when he was offered a severance package to leave the company. He decided he never wanted to manage a project again</a:t>
            </a:r>
          </a:p>
          <a:p>
            <a:r>
              <a:rPr lang="en-US" sz="2200" dirty="0" smtClean="0"/>
              <a:t>This true story illustrates the fact that many organizations do not do a good job of selecting, training, or mentoring their project managers</a:t>
            </a:r>
          </a:p>
          <a:p>
            <a:endParaRPr lang="en-US" dirty="0"/>
          </a:p>
        </p:txBody>
      </p:sp>
      <p:sp>
        <p:nvSpPr>
          <p:cNvPr id="3" name="Title 2"/>
          <p:cNvSpPr>
            <a:spLocks noGrp="1"/>
          </p:cNvSpPr>
          <p:nvPr>
            <p:ph type="title"/>
          </p:nvPr>
        </p:nvSpPr>
        <p:spPr>
          <a:xfrm>
            <a:off x="457200" y="0"/>
            <a:ext cx="8229600" cy="1143000"/>
          </a:xfrm>
        </p:spPr>
        <p:txBody>
          <a:bodyPr/>
          <a:lstStyle/>
          <a:p>
            <a:r>
              <a:rPr lang="en-US" dirty="0" smtClean="0"/>
              <a:t>What Went Wrong?</a:t>
            </a:r>
            <a:endParaRPr lang="en-US" dirty="0"/>
          </a:p>
        </p:txBody>
      </p:sp>
    </p:spTree>
    <p:extLst>
      <p:ext uri="{BB962C8B-B14F-4D97-AF65-F5344CB8AC3E}">
        <p14:creationId xmlns:p14="http://schemas.microsoft.com/office/powerpoint/2010/main" val="2563668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457200" y="1066800"/>
            <a:ext cx="8229600" cy="4525963"/>
          </a:xfrm>
        </p:spPr>
        <p:txBody>
          <a:bodyPr/>
          <a:lstStyle/>
          <a:p>
            <a:r>
              <a:rPr lang="en-US" sz="2400" dirty="0" smtClean="0"/>
              <a:t>A </a:t>
            </a:r>
            <a:r>
              <a:rPr lang="en-US" sz="2400" b="1" dirty="0" smtClean="0"/>
              <a:t>maturity model </a:t>
            </a:r>
            <a:r>
              <a:rPr lang="en-US" sz="2400" dirty="0" smtClean="0"/>
              <a:t>is a framework for helping organizations improve their processes and systems</a:t>
            </a:r>
          </a:p>
          <a:p>
            <a:r>
              <a:rPr lang="en-US" sz="2400" dirty="0" smtClean="0"/>
              <a:t>It describes an evolutionary path of increasingly organized and systematically more mature processes</a:t>
            </a:r>
          </a:p>
          <a:p>
            <a:r>
              <a:rPr lang="en-US" sz="2400" dirty="0" smtClean="0"/>
              <a:t>Many maturity models have four to six levels, with the first level describing characteristics of the least organized or mature organizations, and the highest level describing the characteristics of the most organized and mature organizations</a:t>
            </a:r>
          </a:p>
        </p:txBody>
      </p:sp>
      <p:sp>
        <p:nvSpPr>
          <p:cNvPr id="441346" name="Rectangle 2"/>
          <p:cNvSpPr>
            <a:spLocks noGrp="1" noChangeArrowheads="1"/>
          </p:cNvSpPr>
          <p:nvPr>
            <p:ph type="title"/>
          </p:nvPr>
        </p:nvSpPr>
        <p:spPr>
          <a:xfrm>
            <a:off x="381000" y="0"/>
            <a:ext cx="8229600" cy="1143000"/>
          </a:xfrm>
        </p:spPr>
        <p:txBody>
          <a:bodyPr>
            <a:normAutofit/>
          </a:bodyPr>
          <a:lstStyle/>
          <a:p>
            <a:pPr>
              <a:defRPr/>
            </a:pPr>
            <a:r>
              <a:rPr lang="en-US" dirty="0" smtClean="0"/>
              <a:t>Project Management Maturity</a:t>
            </a:r>
            <a:endParaRPr lang="en-US" dirty="0"/>
          </a:p>
        </p:txBody>
      </p:sp>
    </p:spTree>
    <p:extLst>
      <p:ext uri="{BB962C8B-B14F-4D97-AF65-F5344CB8AC3E}">
        <p14:creationId xmlns:p14="http://schemas.microsoft.com/office/powerpoint/2010/main" val="3494621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1"/>
          <p:cNvSpPr>
            <a:spLocks noGrp="1"/>
          </p:cNvSpPr>
          <p:nvPr>
            <p:ph idx="1"/>
          </p:nvPr>
        </p:nvSpPr>
        <p:spPr/>
        <p:txBody>
          <a:bodyPr/>
          <a:lstStyle/>
          <a:p>
            <a:r>
              <a:rPr lang="en-US" sz="2400" dirty="0" smtClean="0"/>
              <a:t>CMMI is in continuous development at the Software Engineering Institute (SEI) at Carnegie Mellon University, a federally funded research and development center established in 1984 by the U.S. Department of Defense</a:t>
            </a:r>
          </a:p>
          <a:p>
            <a:r>
              <a:rPr lang="en-US" sz="2400" dirty="0" smtClean="0"/>
              <a:t>Many companies that want to work in the government market have realized that they will not get many opportunities even to bid on projects unless they have a CMMI Level 3</a:t>
            </a:r>
          </a:p>
          <a:p>
            <a:r>
              <a:rPr lang="en-US" sz="2400" dirty="0" smtClean="0"/>
              <a:t>The capability levels of CMMI are numbered 0 (lowest) through 5 (highest)</a:t>
            </a:r>
          </a:p>
          <a:p>
            <a:endParaRPr lang="en-US" dirty="0" smtClean="0"/>
          </a:p>
          <a:p>
            <a:endParaRPr lang="en-US" dirty="0" smtClean="0"/>
          </a:p>
        </p:txBody>
      </p:sp>
      <p:sp>
        <p:nvSpPr>
          <p:cNvPr id="3" name="Title 2"/>
          <p:cNvSpPr>
            <a:spLocks noGrp="1"/>
          </p:cNvSpPr>
          <p:nvPr>
            <p:ph type="title"/>
          </p:nvPr>
        </p:nvSpPr>
        <p:spPr/>
        <p:txBody>
          <a:bodyPr>
            <a:normAutofit fontScale="90000"/>
          </a:bodyPr>
          <a:lstStyle/>
          <a:p>
            <a:pPr>
              <a:defRPr/>
            </a:pPr>
            <a:r>
              <a:rPr lang="en-US" dirty="0" smtClean="0"/>
              <a:t>Capability Maturity Model Integration (CMMI)</a:t>
            </a:r>
            <a:endParaRPr lang="en-US" dirty="0"/>
          </a:p>
        </p:txBody>
      </p:sp>
    </p:spTree>
    <p:extLst>
      <p:ext uri="{BB962C8B-B14F-4D97-AF65-F5344CB8AC3E}">
        <p14:creationId xmlns:p14="http://schemas.microsoft.com/office/powerpoint/2010/main" val="3292401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p:txBody>
          <a:bodyPr/>
          <a:lstStyle/>
          <a:p>
            <a:r>
              <a:rPr lang="en-US" dirty="0" smtClean="0"/>
              <a:t>Several include:</a:t>
            </a:r>
          </a:p>
          <a:p>
            <a:pPr lvl="1"/>
            <a:r>
              <a:rPr lang="en-US" dirty="0" smtClean="0"/>
              <a:t>OPM3</a:t>
            </a:r>
            <a:r>
              <a:rPr lang="en-US" sz="2000" baseline="30000" dirty="0"/>
              <a:t>®</a:t>
            </a:r>
            <a:r>
              <a:rPr lang="en-US" dirty="0" smtClean="0"/>
              <a:t>, </a:t>
            </a:r>
            <a:r>
              <a:rPr lang="en-US" dirty="0" smtClean="0"/>
              <a:t>mentioned earlier, with four levels (standardize, measure, control, and continuously improve)</a:t>
            </a:r>
          </a:p>
          <a:p>
            <a:pPr lvl="1"/>
            <a:r>
              <a:rPr lang="en-US" dirty="0" smtClean="0"/>
              <a:t>Kernzer’s model, used by International Institute for Learning, with five levels</a:t>
            </a:r>
          </a:p>
          <a:p>
            <a:pPr lvl="1"/>
            <a:r>
              <a:rPr lang="en-US" dirty="0" smtClean="0"/>
              <a:t>ESI International’s ProjectFRAMEWORK™, with five levels</a:t>
            </a:r>
          </a:p>
          <a:p>
            <a:pPr lvl="1"/>
            <a:r>
              <a:rPr lang="en-US" sz="2400" dirty="0" smtClean="0"/>
              <a:t>Berkeley’s Project Management Process Maturity (PM)</a:t>
            </a:r>
            <a:r>
              <a:rPr lang="en-US" sz="2400" baseline="30000" dirty="0" smtClean="0"/>
              <a:t>2 </a:t>
            </a:r>
            <a:r>
              <a:rPr lang="en-US" sz="1200" baseline="30000" dirty="0" smtClean="0"/>
              <a:t> </a:t>
            </a:r>
            <a:r>
              <a:rPr lang="en-US" sz="2400" dirty="0" smtClean="0"/>
              <a:t>model, with five levels</a:t>
            </a:r>
            <a:endParaRPr lang="en-US" sz="2800" dirty="0" smtClean="0"/>
          </a:p>
        </p:txBody>
      </p:sp>
      <p:sp>
        <p:nvSpPr>
          <p:cNvPr id="3" name="Title 2"/>
          <p:cNvSpPr>
            <a:spLocks noGrp="1"/>
          </p:cNvSpPr>
          <p:nvPr>
            <p:ph type="title"/>
          </p:nvPr>
        </p:nvSpPr>
        <p:spPr/>
        <p:txBody>
          <a:bodyPr>
            <a:normAutofit fontScale="90000"/>
          </a:bodyPr>
          <a:lstStyle/>
          <a:p>
            <a:pPr>
              <a:defRPr/>
            </a:pPr>
            <a:r>
              <a:rPr lang="en-US" dirty="0" smtClean="0"/>
              <a:t>Project Management Maturity Models</a:t>
            </a:r>
            <a:endParaRPr lang="en-US" dirty="0"/>
          </a:p>
        </p:txBody>
      </p:sp>
    </p:spTree>
    <p:extLst>
      <p:ext uri="{BB962C8B-B14F-4D97-AF65-F5344CB8AC3E}">
        <p14:creationId xmlns:p14="http://schemas.microsoft.com/office/powerpoint/2010/main" val="4277968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686800" cy="1143000"/>
          </a:xfrm>
        </p:spPr>
        <p:txBody>
          <a:bodyPr>
            <a:normAutofit fontScale="90000"/>
          </a:bodyPr>
          <a:lstStyle/>
          <a:p>
            <a:pPr>
              <a:defRPr/>
            </a:pPr>
            <a:r>
              <a:rPr lang="en-US" dirty="0" smtClean="0"/>
              <a:t>Figure 10-1. Berkeley Project Management Process Maturity Model</a:t>
            </a:r>
            <a:br>
              <a:rPr lang="en-US" dirty="0" smtClean="0"/>
            </a:br>
            <a:endParaRPr lang="en-US" dirty="0"/>
          </a:p>
        </p:txBody>
      </p:sp>
      <p:pic>
        <p:nvPicPr>
          <p:cNvPr id="51205" name="Picture 5" descr="Fig08-08.bmp"/>
          <p:cNvPicPr>
            <a:picLocks noChangeAspect="1"/>
          </p:cNvPicPr>
          <p:nvPr/>
        </p:nvPicPr>
        <p:blipFill>
          <a:blip r:embed="rId2"/>
          <a:srcRect b="7414"/>
          <a:stretch>
            <a:fillRect/>
          </a:stretch>
        </p:blipFill>
        <p:spPr bwMode="auto">
          <a:xfrm>
            <a:off x="1219200" y="1295400"/>
            <a:ext cx="6753225" cy="4757738"/>
          </a:xfrm>
          <a:prstGeom prst="rect">
            <a:avLst/>
          </a:prstGeom>
          <a:noFill/>
          <a:ln w="9525">
            <a:noFill/>
            <a:miter lim="800000"/>
            <a:headEnd/>
            <a:tailEnd/>
          </a:ln>
        </p:spPr>
      </p:pic>
    </p:spTree>
    <p:extLst>
      <p:ext uri="{BB962C8B-B14F-4D97-AF65-F5344CB8AC3E}">
        <p14:creationId xmlns:p14="http://schemas.microsoft.com/office/powerpoint/2010/main" val="3867338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77252"/>
            <a:ext cx="8229600" cy="4525963"/>
          </a:xfrm>
        </p:spPr>
        <p:txBody>
          <a:bodyPr>
            <a:normAutofit fontScale="92500" lnSpcReduction="20000"/>
          </a:bodyPr>
          <a:lstStyle/>
          <a:p>
            <a:pPr marL="109728" indent="0">
              <a:buNone/>
            </a:pPr>
            <a:r>
              <a:rPr lang="en-US" dirty="0" smtClean="0"/>
              <a:t>	“Project </a:t>
            </a:r>
            <a:r>
              <a:rPr lang="en-US" dirty="0"/>
              <a:t>success rates are rising. Organizations today are wasting an average of US$97 million for every US$1 billion invested — that’s a significant 20 percent decline from last year’s findings. </a:t>
            </a:r>
          </a:p>
          <a:p>
            <a:pPr marL="109728" indent="0">
              <a:buNone/>
            </a:pPr>
            <a:r>
              <a:rPr lang="en-US" dirty="0" smtClean="0"/>
              <a:t>	What </a:t>
            </a:r>
            <a:r>
              <a:rPr lang="en-US" dirty="0"/>
              <a:t>Pulse has shown in the past still holds true: when proven practices are implemented, projects are more successful. At the same time, the definition of success is evolving. Traditional measures of scope, time, and cost are no longer sufficient, and the ability of projects to deliver what they set out to do — the expected benefits — is just as important. So, for the first time, when determining project success, we looked at levels of benefits realization maturity in addition to the traditional </a:t>
            </a:r>
            <a:r>
              <a:rPr lang="en-US" dirty="0" smtClean="0"/>
              <a:t>measures.”</a:t>
            </a:r>
            <a:endParaRPr lang="en-US" dirty="0"/>
          </a:p>
          <a:p>
            <a:endParaRPr lang="en-US" dirty="0"/>
          </a:p>
        </p:txBody>
      </p:sp>
      <p:sp>
        <p:nvSpPr>
          <p:cNvPr id="3" name="Slide Number Placeholder 2"/>
          <p:cNvSpPr>
            <a:spLocks noGrp="1"/>
          </p:cNvSpPr>
          <p:nvPr>
            <p:ph type="sldNum" sz="quarter" idx="12"/>
          </p:nvPr>
        </p:nvSpPr>
        <p:spPr/>
        <p:txBody>
          <a:bodyPr/>
          <a:lstStyle/>
          <a:p>
            <a:pPr>
              <a:defRPr/>
            </a:pPr>
            <a:fld id="{7D50B42D-15A3-498E-9545-76378AC2C625}" type="slidenum">
              <a:rPr lang="en-US" smtClean="0"/>
              <a:pPr>
                <a:defRPr/>
              </a:pPr>
              <a:t>26</a:t>
            </a:fld>
            <a:endParaRPr lang="en-US" dirty="0"/>
          </a:p>
        </p:txBody>
      </p:sp>
      <p:sp>
        <p:nvSpPr>
          <p:cNvPr id="4" name="Title 3"/>
          <p:cNvSpPr>
            <a:spLocks noGrp="1"/>
          </p:cNvSpPr>
          <p:nvPr>
            <p:ph type="title"/>
          </p:nvPr>
        </p:nvSpPr>
        <p:spPr>
          <a:xfrm>
            <a:off x="457200" y="274638"/>
            <a:ext cx="8534400" cy="1143000"/>
          </a:xfrm>
        </p:spPr>
        <p:txBody>
          <a:bodyPr>
            <a:normAutofit fontScale="90000"/>
          </a:bodyPr>
          <a:lstStyle/>
          <a:p>
            <a:r>
              <a:rPr lang="en-US" dirty="0">
                <a:effectLst/>
              </a:rPr>
              <a:t>PMI’s Pulse of the Profession</a:t>
            </a:r>
            <a:r>
              <a:rPr lang="en-US" baseline="30000" dirty="0">
                <a:effectLst/>
              </a:rPr>
              <a:t>®</a:t>
            </a:r>
            <a:r>
              <a:rPr lang="en-US" dirty="0">
                <a:effectLst/>
              </a:rPr>
              <a:t> </a:t>
            </a:r>
            <a:r>
              <a:rPr lang="en-US" dirty="0" smtClean="0">
                <a:effectLst/>
              </a:rPr>
              <a:t>Reports*</a:t>
            </a:r>
            <a:endParaRPr lang="en-US" dirty="0"/>
          </a:p>
        </p:txBody>
      </p:sp>
      <p:sp>
        <p:nvSpPr>
          <p:cNvPr id="5" name="TextBox 4"/>
          <p:cNvSpPr txBox="1"/>
          <p:nvPr/>
        </p:nvSpPr>
        <p:spPr>
          <a:xfrm>
            <a:off x="2209800" y="5803215"/>
            <a:ext cx="6324600" cy="535531"/>
          </a:xfrm>
          <a:prstGeom prst="rect">
            <a:avLst/>
          </a:prstGeom>
          <a:noFill/>
        </p:spPr>
        <p:txBody>
          <a:bodyPr wrap="square" rtlCol="0">
            <a:spAutoFit/>
          </a:bodyPr>
          <a:lstStyle/>
          <a:p>
            <a:pPr>
              <a:buNone/>
            </a:pPr>
            <a:r>
              <a:rPr lang="en-US" sz="1600" dirty="0" smtClean="0"/>
              <a:t>* Project </a:t>
            </a:r>
            <a:r>
              <a:rPr lang="en-US" sz="1600" dirty="0"/>
              <a:t>Management Institute, http://www.pmi.org/learning/thought-leadership/pulse (accessed May 15, 2017).</a:t>
            </a:r>
          </a:p>
        </p:txBody>
      </p:sp>
    </p:spTree>
    <p:extLst>
      <p:ext uri="{BB962C8B-B14F-4D97-AF65-F5344CB8AC3E}">
        <p14:creationId xmlns:p14="http://schemas.microsoft.com/office/powerpoint/2010/main" val="2966044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7696200" cy="4525963"/>
          </a:xfrm>
        </p:spPr>
        <p:txBody>
          <a:bodyPr>
            <a:noAutofit/>
          </a:bodyPr>
          <a:lstStyle/>
          <a:p>
            <a:r>
              <a:rPr lang="en-US" sz="2400" dirty="0"/>
              <a:t>The average level of maturity for high performers was 3.4 vs. 1.7 </a:t>
            </a:r>
            <a:r>
              <a:rPr lang="en-US" sz="2400" dirty="0" smtClean="0"/>
              <a:t>(5 highest)</a:t>
            </a:r>
          </a:p>
          <a:p>
            <a:r>
              <a:rPr lang="en-US" sz="2400" dirty="0" smtClean="0"/>
              <a:t>Key </a:t>
            </a:r>
            <a:r>
              <a:rPr lang="en-US" sz="2400" dirty="0"/>
              <a:t>findings of the 2014 survey of 293 different </a:t>
            </a:r>
            <a:r>
              <a:rPr lang="en-US" sz="2400" dirty="0" smtClean="0"/>
              <a:t>organizations:</a:t>
            </a:r>
            <a:endParaRPr lang="en-US" sz="2400" dirty="0"/>
          </a:p>
          <a:p>
            <a:pPr lvl="1"/>
            <a:r>
              <a:rPr lang="en-US" sz="2000" dirty="0"/>
              <a:t>A majority of firms (91%) have project management processes in place. </a:t>
            </a:r>
          </a:p>
          <a:p>
            <a:pPr lvl="1"/>
            <a:r>
              <a:rPr lang="en-US" sz="2000" dirty="0"/>
              <a:t>There is a direct and strong correlation between the project management maturity of a firm and its overall performance. </a:t>
            </a:r>
          </a:p>
          <a:p>
            <a:pPr lvl="1"/>
            <a:r>
              <a:rPr lang="en-US" sz="2000" dirty="0"/>
              <a:t>High-performing firms are much more mature in their project management practices than low performers. </a:t>
            </a:r>
          </a:p>
          <a:p>
            <a:pPr lvl="1"/>
            <a:r>
              <a:rPr lang="en-US" sz="2000" dirty="0"/>
              <a:t>There is a correlation between the length of time project management has been in place in a firm and its project management maturity and overall performance</a:t>
            </a:r>
            <a:r>
              <a:rPr lang="en-US" sz="2000" dirty="0" smtClean="0"/>
              <a:t>.</a:t>
            </a:r>
            <a:endParaRPr lang="en-US" sz="2000" dirty="0"/>
          </a:p>
        </p:txBody>
      </p:sp>
      <p:sp>
        <p:nvSpPr>
          <p:cNvPr id="3" name="Slide Number Placeholder 2"/>
          <p:cNvSpPr>
            <a:spLocks noGrp="1"/>
          </p:cNvSpPr>
          <p:nvPr>
            <p:ph type="sldNum" sz="quarter" idx="12"/>
          </p:nvPr>
        </p:nvSpPr>
        <p:spPr/>
        <p:txBody>
          <a:bodyPr/>
          <a:lstStyle/>
          <a:p>
            <a:pPr>
              <a:defRPr/>
            </a:pPr>
            <a:fld id="{7D50B42D-15A3-498E-9545-76378AC2C625}" type="slidenum">
              <a:rPr lang="en-US" smtClean="0"/>
              <a:pPr>
                <a:defRPr/>
              </a:pPr>
              <a:t>27</a:t>
            </a:fld>
            <a:endParaRPr lang="en-US" dirty="0"/>
          </a:p>
        </p:txBody>
      </p:sp>
      <p:sp>
        <p:nvSpPr>
          <p:cNvPr id="4" name="Title 3"/>
          <p:cNvSpPr>
            <a:spLocks noGrp="1"/>
          </p:cNvSpPr>
          <p:nvPr>
            <p:ph type="title"/>
          </p:nvPr>
        </p:nvSpPr>
        <p:spPr>
          <a:xfrm>
            <a:off x="457200" y="0"/>
            <a:ext cx="8229600" cy="1143000"/>
          </a:xfrm>
        </p:spPr>
        <p:txBody>
          <a:bodyPr>
            <a:normAutofit/>
          </a:bodyPr>
          <a:lstStyle/>
          <a:p>
            <a:r>
              <a:rPr lang="en-US" dirty="0">
                <a:effectLst/>
              </a:rPr>
              <a:t>PM Solutions </a:t>
            </a:r>
            <a:r>
              <a:rPr lang="en-US" dirty="0" smtClean="0">
                <a:effectLst/>
              </a:rPr>
              <a:t>Research</a:t>
            </a:r>
            <a:endParaRPr lang="en-US" dirty="0"/>
          </a:p>
        </p:txBody>
      </p:sp>
    </p:spTree>
    <p:extLst>
      <p:ext uri="{BB962C8B-B14F-4D97-AF65-F5344CB8AC3E}">
        <p14:creationId xmlns:p14="http://schemas.microsoft.com/office/powerpoint/2010/main" val="30064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a:xfrm>
            <a:off x="0" y="1219200"/>
            <a:ext cx="9144000" cy="4572000"/>
          </a:xfrm>
        </p:spPr>
        <p:txBody>
          <a:bodyPr/>
          <a:lstStyle/>
          <a:p>
            <a:r>
              <a:rPr lang="en-US" sz="2000" i="1" dirty="0" smtClean="0"/>
              <a:t>Companies with more mature project management practices have better project performance. They deliver projects on time and on budget more often. </a:t>
            </a:r>
            <a:r>
              <a:rPr lang="en-US" sz="2000" dirty="0" smtClean="0"/>
              <a:t>Less mature companies often miss their schedule targets by 40 percent and their cost targets by 20 percent</a:t>
            </a:r>
          </a:p>
          <a:p>
            <a:r>
              <a:rPr lang="en-US" sz="2000" i="1" dirty="0" smtClean="0"/>
              <a:t>Project management maturity is strongly correlated with more predictable project schedule and cost performance. More mature companies have a schedule </a:t>
            </a:r>
            <a:r>
              <a:rPr lang="en-US" sz="2000" dirty="0" smtClean="0"/>
              <a:t>performance index (SPI) variation of 0.08 and a cost performance index (CPI) variation of 0.11. Less mature companies have indexes of 0.16 for SPI and CPI. For a $10 million project, this translates into a $1.6 million cost variation</a:t>
            </a:r>
          </a:p>
          <a:p>
            <a:r>
              <a:rPr lang="en-US" sz="2000" i="1" dirty="0" smtClean="0"/>
              <a:t>High project management maturity results in lower direct costs of project management. Companies with a high maturity level spend 6–7 percent of total </a:t>
            </a:r>
            <a:r>
              <a:rPr lang="en-US" sz="2000" dirty="0" smtClean="0"/>
              <a:t>project costs on project management. Companies with low maturity spent about 11 percent</a:t>
            </a:r>
          </a:p>
          <a:p>
            <a:pPr marL="109728" indent="0">
              <a:buNone/>
            </a:pPr>
            <a:endParaRPr lang="en-US" dirty="0" smtClean="0"/>
          </a:p>
        </p:txBody>
      </p:sp>
      <p:sp>
        <p:nvSpPr>
          <p:cNvPr id="3" name="Title 2"/>
          <p:cNvSpPr>
            <a:spLocks noGrp="1"/>
          </p:cNvSpPr>
          <p:nvPr>
            <p:ph type="title"/>
          </p:nvPr>
        </p:nvSpPr>
        <p:spPr/>
        <p:txBody>
          <a:bodyPr>
            <a:normAutofit fontScale="90000"/>
          </a:bodyPr>
          <a:lstStyle/>
          <a:p>
            <a:pPr>
              <a:defRPr/>
            </a:pPr>
            <a:r>
              <a:rPr lang="en-US" dirty="0" smtClean="0"/>
              <a:t>Ibbs’ The Value of Project Management Research Results</a:t>
            </a:r>
            <a:br>
              <a:rPr lang="en-US" dirty="0" smtClean="0"/>
            </a:br>
            <a:endParaRPr lang="en-US" b="0" dirty="0"/>
          </a:p>
        </p:txBody>
      </p:sp>
    </p:spTree>
    <p:extLst>
      <p:ext uri="{BB962C8B-B14F-4D97-AF65-F5344CB8AC3E}">
        <p14:creationId xmlns:p14="http://schemas.microsoft.com/office/powerpoint/2010/main" val="4092850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The </a:t>
            </a:r>
            <a:r>
              <a:rPr lang="en-US" dirty="0"/>
              <a:t>researchers stated that they were “extremely comfortable stating unequivocally that project management delivers value to organizations</a:t>
            </a:r>
            <a:r>
              <a:rPr lang="en-US" dirty="0" smtClean="0"/>
              <a:t>.”</a:t>
            </a:r>
            <a:endParaRPr lang="en-US" dirty="0"/>
          </a:p>
          <a:p>
            <a:r>
              <a:rPr lang="en-US" dirty="0" smtClean="0"/>
              <a:t>These researchers </a:t>
            </a:r>
            <a:r>
              <a:rPr lang="en-US" dirty="0"/>
              <a:t>found that most organizations did not try to quantify the value of project management. They said that measuring ROI “proved extremely elusive.”</a:t>
            </a:r>
            <a:r>
              <a:rPr lang="en-US" baseline="30000" dirty="0"/>
              <a:t> </a:t>
            </a:r>
            <a:endParaRPr lang="en-US" baseline="30000" dirty="0" smtClean="0"/>
          </a:p>
          <a:p>
            <a:r>
              <a:rPr lang="en-US" dirty="0" smtClean="0"/>
              <a:t>Value </a:t>
            </a:r>
            <a:r>
              <a:rPr lang="en-US" dirty="0"/>
              <a:t>focused on measuring project management and satisfaction, alignment, process outcomes, and business outcomes. </a:t>
            </a:r>
          </a:p>
        </p:txBody>
      </p:sp>
      <p:sp>
        <p:nvSpPr>
          <p:cNvPr id="3" name="Title 2"/>
          <p:cNvSpPr>
            <a:spLocks noGrp="1"/>
          </p:cNvSpPr>
          <p:nvPr>
            <p:ph type="title"/>
          </p:nvPr>
        </p:nvSpPr>
        <p:spPr/>
        <p:txBody>
          <a:bodyPr>
            <a:normAutofit fontScale="90000"/>
          </a:bodyPr>
          <a:lstStyle/>
          <a:p>
            <a:r>
              <a:rPr lang="en-US" dirty="0" smtClean="0"/>
              <a:t>Thomas and </a:t>
            </a:r>
            <a:r>
              <a:rPr lang="en-US" dirty="0" err="1" smtClean="0"/>
              <a:t>Mullaly</a:t>
            </a:r>
            <a:r>
              <a:rPr lang="en-US" dirty="0" smtClean="0"/>
              <a:t> Research on Project Management Value</a:t>
            </a:r>
            <a:endParaRPr lang="en-US" dirty="0"/>
          </a:p>
        </p:txBody>
      </p:sp>
    </p:spTree>
    <p:extLst>
      <p:ext uri="{BB962C8B-B14F-4D97-AF65-F5344CB8AC3E}">
        <p14:creationId xmlns:p14="http://schemas.microsoft.com/office/powerpoint/2010/main" val="1720162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4309872"/>
          </a:xfrm>
        </p:spPr>
        <p:txBody>
          <a:bodyPr>
            <a:normAutofit fontScale="92500"/>
          </a:bodyPr>
          <a:lstStyle/>
          <a:p>
            <a:r>
              <a:rPr lang="en-US" dirty="0"/>
              <a:t>In the conclusions section of their 152-page report, the authors state, “The presence of patterns between industries…is proven beyond any reasonable doubt…while each industry has evolved its own systems and capabilities in light of its own strategic intentions and drivers, no industry has yet fully developed a suite of systems and capabilities that are sufficiently rounded and robust to produce the OPM outcomes that are necessary to achieve the business success criteria. No industry is without room for improvement</a:t>
            </a:r>
            <a:r>
              <a:rPr lang="en-US" dirty="0" smtClean="0"/>
              <a:t>.”</a:t>
            </a:r>
            <a:endParaRPr lang="en-US" dirty="0"/>
          </a:p>
          <a:p>
            <a:pPr marL="109728" indent="0">
              <a:buNone/>
            </a:pPr>
            <a:endParaRPr lang="en-US" dirty="0"/>
          </a:p>
        </p:txBody>
      </p:sp>
      <p:sp>
        <p:nvSpPr>
          <p:cNvPr id="3" name="Title 2"/>
          <p:cNvSpPr>
            <a:spLocks noGrp="1"/>
          </p:cNvSpPr>
          <p:nvPr>
            <p:ph type="title"/>
          </p:nvPr>
        </p:nvSpPr>
        <p:spPr/>
        <p:txBody>
          <a:bodyPr>
            <a:normAutofit fontScale="90000"/>
          </a:bodyPr>
          <a:lstStyle/>
          <a:p>
            <a:r>
              <a:rPr lang="en-US" dirty="0" smtClean="0"/>
              <a:t>Crawford and Cook-Davies Study on Best Industry Outcomes</a:t>
            </a:r>
            <a:endParaRPr lang="en-US" dirty="0"/>
          </a:p>
        </p:txBody>
      </p:sp>
    </p:spTree>
    <p:extLst>
      <p:ext uri="{BB962C8B-B14F-4D97-AF65-F5344CB8AC3E}">
        <p14:creationId xmlns:p14="http://schemas.microsoft.com/office/powerpoint/2010/main" val="1618060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1"/>
          <p:cNvSpPr>
            <a:spLocks noGrp="1"/>
          </p:cNvSpPr>
          <p:nvPr>
            <p:ph idx="1"/>
          </p:nvPr>
        </p:nvSpPr>
        <p:spPr/>
        <p:txBody>
          <a:bodyPr/>
          <a:lstStyle/>
          <a:p>
            <a:r>
              <a:rPr lang="en-US" sz="2800" dirty="0" smtClean="0"/>
              <a:t>Surveyed 200 companies from 30 different countries about their project management maturity and found that</a:t>
            </a:r>
          </a:p>
          <a:p>
            <a:pPr lvl="1"/>
            <a:r>
              <a:rPr lang="en-US" sz="2400" dirty="0" smtClean="0"/>
              <a:t>Over half of all projects fail</a:t>
            </a:r>
          </a:p>
          <a:p>
            <a:pPr lvl="1"/>
            <a:r>
              <a:rPr lang="en-US" sz="2400" dirty="0" smtClean="0"/>
              <a:t>Only 2.5% of corporations consistently meet their targets for scope, time, and cost goals  for all types of projects</a:t>
            </a:r>
          </a:p>
          <a:p>
            <a:r>
              <a:rPr lang="en-US" dirty="0" smtClean="0"/>
              <a:t>The survey’s main objective, however, was to investigate whether a higher maturity level would provide a higher project performance level</a:t>
            </a:r>
          </a:p>
          <a:p>
            <a:endParaRPr lang="en-US" dirty="0" smtClean="0"/>
          </a:p>
        </p:txBody>
      </p:sp>
      <p:sp>
        <p:nvSpPr>
          <p:cNvPr id="3" name="Title 2"/>
          <p:cNvSpPr>
            <a:spLocks noGrp="1"/>
          </p:cNvSpPr>
          <p:nvPr>
            <p:ph type="title"/>
          </p:nvPr>
        </p:nvSpPr>
        <p:spPr/>
        <p:txBody>
          <a:bodyPr>
            <a:normAutofit fontScale="90000"/>
          </a:bodyPr>
          <a:lstStyle/>
          <a:p>
            <a:pPr>
              <a:defRPr/>
            </a:pPr>
            <a:r>
              <a:rPr lang="en-US" sz="3600" dirty="0" smtClean="0"/>
              <a:t>PriceWaterhouse Coopers’ (PWC) Study on Boosting Business Performance</a:t>
            </a:r>
            <a:r>
              <a:rPr lang="en-US" dirty="0" smtClean="0"/>
              <a:t/>
            </a:r>
            <a:br>
              <a:rPr lang="en-US" dirty="0" smtClean="0"/>
            </a:br>
            <a:endParaRPr lang="en-US" dirty="0"/>
          </a:p>
        </p:txBody>
      </p:sp>
    </p:spTree>
    <p:extLst>
      <p:ext uri="{BB962C8B-B14F-4D97-AF65-F5344CB8AC3E}">
        <p14:creationId xmlns:p14="http://schemas.microsoft.com/office/powerpoint/2010/main" val="3350021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1"/>
          <p:cNvSpPr>
            <a:spLocks noGrp="1"/>
          </p:cNvSpPr>
          <p:nvPr>
            <p:ph idx="1"/>
          </p:nvPr>
        </p:nvSpPr>
        <p:spPr>
          <a:xfrm>
            <a:off x="457200" y="914400"/>
            <a:ext cx="8382000" cy="4525963"/>
          </a:xfrm>
        </p:spPr>
        <p:txBody>
          <a:bodyPr>
            <a:normAutofit lnSpcReduction="10000"/>
          </a:bodyPr>
          <a:lstStyle/>
          <a:p>
            <a:r>
              <a:rPr lang="en-US" sz="2400" dirty="0" smtClean="0"/>
              <a:t>A higher maturity level for an organization enhances overall project performance, not in just one project, but in the overall portfolio of projects</a:t>
            </a:r>
          </a:p>
          <a:p>
            <a:r>
              <a:rPr lang="en-US" sz="2400" dirty="0" smtClean="0"/>
              <a:t>Most organizations are not satisfied with their current maturity level. The total average for survey participants was 2.5 on a 5.0 scale</a:t>
            </a:r>
          </a:p>
          <a:p>
            <a:r>
              <a:rPr lang="en-US" sz="2400" dirty="0" smtClean="0"/>
              <a:t>Project failures are often a consequence of organizational aspects over which project managers have little influence</a:t>
            </a:r>
          </a:p>
          <a:p>
            <a:r>
              <a:rPr lang="en-US" sz="2400" dirty="0" smtClean="0"/>
              <a:t>Organizational structure has a big impact on overall project performance. The higher the alignment between structure and business requirements, the higher the overall project performance.</a:t>
            </a:r>
            <a:endParaRPr lang="en-US" sz="3600" dirty="0" smtClean="0"/>
          </a:p>
          <a:p>
            <a:endParaRPr lang="en-US" sz="2400" dirty="0" smtClean="0"/>
          </a:p>
        </p:txBody>
      </p:sp>
      <p:sp>
        <p:nvSpPr>
          <p:cNvPr id="3" name="Title 2"/>
          <p:cNvSpPr>
            <a:spLocks noGrp="1"/>
          </p:cNvSpPr>
          <p:nvPr>
            <p:ph type="title"/>
          </p:nvPr>
        </p:nvSpPr>
        <p:spPr>
          <a:xfrm>
            <a:off x="457200" y="0"/>
            <a:ext cx="8229600" cy="838200"/>
          </a:xfrm>
        </p:spPr>
        <p:txBody>
          <a:bodyPr/>
          <a:lstStyle/>
          <a:p>
            <a:pPr>
              <a:defRPr/>
            </a:pPr>
            <a:r>
              <a:rPr lang="en-US" dirty="0" smtClean="0"/>
              <a:t>More PWC Study Results</a:t>
            </a:r>
            <a:endParaRPr lang="en-US" dirty="0"/>
          </a:p>
        </p:txBody>
      </p:sp>
    </p:spTree>
    <p:extLst>
      <p:ext uri="{BB962C8B-B14F-4D97-AF65-F5344CB8AC3E}">
        <p14:creationId xmlns:p14="http://schemas.microsoft.com/office/powerpoint/2010/main" val="4201440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p:cNvSpPr>
            <a:spLocks noGrp="1"/>
          </p:cNvSpPr>
          <p:nvPr>
            <p:ph idx="1"/>
          </p:nvPr>
        </p:nvSpPr>
        <p:spPr>
          <a:xfrm>
            <a:off x="304800" y="762000"/>
            <a:ext cx="8458200" cy="4525963"/>
          </a:xfrm>
        </p:spPr>
        <p:txBody>
          <a:bodyPr>
            <a:normAutofit fontScale="92500" lnSpcReduction="10000"/>
          </a:bodyPr>
          <a:lstStyle/>
          <a:p>
            <a:r>
              <a:rPr lang="en-US" sz="2400" dirty="0" smtClean="0"/>
              <a:t>Staff development and professional certification enhance overall project performance.  However, more than 60% of the companies surveyed do not regularly offer a development program to their project managers</a:t>
            </a:r>
          </a:p>
          <a:p>
            <a:r>
              <a:rPr lang="en-US" sz="2400" dirty="0" smtClean="0"/>
              <a:t>A systematic approach to change management is fundamental for superior project performance</a:t>
            </a:r>
          </a:p>
          <a:p>
            <a:r>
              <a:rPr lang="en-US" sz="2400" dirty="0" smtClean="0"/>
              <a:t>Staffing projects with a majority of internal resources as opposed to external resources is a better guarantee of success. The highest performance was achieved by using 25% external resources and 75% internal</a:t>
            </a:r>
          </a:p>
          <a:p>
            <a:r>
              <a:rPr lang="en-US" sz="2400" dirty="0" smtClean="0"/>
              <a:t>The extent to which project management software is used is correlated to maturity levels. The lower the maturity level, the more difficulties the organization will have in implementing software</a:t>
            </a:r>
          </a:p>
          <a:p>
            <a:endParaRPr lang="en-US" dirty="0" smtClean="0"/>
          </a:p>
        </p:txBody>
      </p:sp>
      <p:sp>
        <p:nvSpPr>
          <p:cNvPr id="3" name="Title 2"/>
          <p:cNvSpPr>
            <a:spLocks noGrp="1"/>
          </p:cNvSpPr>
          <p:nvPr>
            <p:ph type="title"/>
          </p:nvPr>
        </p:nvSpPr>
        <p:spPr>
          <a:xfrm>
            <a:off x="457200" y="0"/>
            <a:ext cx="8229600" cy="838200"/>
          </a:xfrm>
        </p:spPr>
        <p:txBody>
          <a:bodyPr/>
          <a:lstStyle/>
          <a:p>
            <a:pPr>
              <a:defRPr/>
            </a:pPr>
            <a:r>
              <a:rPr lang="en-US" dirty="0" smtClean="0"/>
              <a:t>More PWC Study Results</a:t>
            </a:r>
            <a:endParaRPr lang="en-US" dirty="0"/>
          </a:p>
        </p:txBody>
      </p:sp>
    </p:spTree>
    <p:extLst>
      <p:ext uri="{BB962C8B-B14F-4D97-AF65-F5344CB8AC3E}">
        <p14:creationId xmlns:p14="http://schemas.microsoft.com/office/powerpoint/2010/main" val="1652275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81000" y="838200"/>
            <a:ext cx="8458200" cy="4525962"/>
          </a:xfrm>
        </p:spPr>
        <p:txBody>
          <a:bodyPr>
            <a:noAutofit/>
          </a:bodyPr>
          <a:lstStyle/>
          <a:p>
            <a:pPr marL="109728" indent="0">
              <a:buNone/>
            </a:pPr>
            <a:r>
              <a:rPr lang="en-US" sz="1800" dirty="0" err="1" smtClean="0"/>
              <a:t>Wrike</a:t>
            </a:r>
            <a:r>
              <a:rPr lang="en-US" sz="1800" dirty="0" smtClean="0"/>
              <a:t> created </a:t>
            </a:r>
            <a:r>
              <a:rPr lang="en-US" sz="1800" dirty="0"/>
              <a:t>a short list and creative infographic to help you remember ten project management best </a:t>
            </a:r>
            <a:r>
              <a:rPr lang="en-US" sz="1800" dirty="0" smtClean="0"/>
              <a:t>practices:</a:t>
            </a:r>
            <a:endParaRPr lang="en-US" sz="1800" dirty="0"/>
          </a:p>
          <a:p>
            <a:pPr marL="365760" lvl="1" indent="0">
              <a:buNone/>
            </a:pPr>
            <a:r>
              <a:rPr lang="en-US" sz="1600" dirty="0"/>
              <a:t>1. Communicate with all project stakeholders from day 1: team members, managers, project sponsors, clients, valued users, etc.</a:t>
            </a:r>
          </a:p>
          <a:p>
            <a:pPr marL="365760" lvl="1" indent="0">
              <a:buNone/>
            </a:pPr>
            <a:r>
              <a:rPr lang="en-US" sz="1600" dirty="0"/>
              <a:t>2. Create a risk response team as the first line of defense when problems occur.</a:t>
            </a:r>
          </a:p>
          <a:p>
            <a:pPr marL="365760" lvl="1" indent="0">
              <a:buNone/>
            </a:pPr>
            <a:r>
              <a:rPr lang="en-US" sz="1600" dirty="0"/>
              <a:t>3. Always hold a project kick-off meeting and include everyone.</a:t>
            </a:r>
          </a:p>
          <a:p>
            <a:pPr marL="365760" lvl="1" indent="0">
              <a:buNone/>
            </a:pPr>
            <a:r>
              <a:rPr lang="en-US" sz="1600" dirty="0"/>
              <a:t>4. Start your project with a detailed work definition document, and make all stakeholders sign in agreement.</a:t>
            </a:r>
          </a:p>
          <a:p>
            <a:pPr marL="365760" lvl="1" indent="0">
              <a:buNone/>
            </a:pPr>
            <a:r>
              <a:rPr lang="en-US" sz="1600" dirty="0"/>
              <a:t>5. Create a detailed work plan and model </a:t>
            </a:r>
            <a:r>
              <a:rPr lang="en-US" sz="1600" dirty="0" smtClean="0"/>
              <a:t>it </a:t>
            </a:r>
            <a:r>
              <a:rPr lang="en-US" sz="1600" dirty="0"/>
              <a:t>off of previous, similar projects (if possible.).</a:t>
            </a:r>
          </a:p>
          <a:p>
            <a:pPr marL="365760" lvl="1" indent="0">
              <a:buNone/>
            </a:pPr>
            <a:r>
              <a:rPr lang="en-US" sz="1600" dirty="0"/>
              <a:t>6. Document everything: steps, bottlenecks, changes in scope, etc.</a:t>
            </a:r>
          </a:p>
          <a:p>
            <a:pPr marL="365760" lvl="1" indent="0">
              <a:buNone/>
            </a:pPr>
            <a:r>
              <a:rPr lang="en-US" sz="1600" dirty="0"/>
              <a:t>7. Ask the team for feedback on your management methods and what you can do better to help them.</a:t>
            </a:r>
          </a:p>
          <a:p>
            <a:pPr marL="365760" lvl="1" indent="0">
              <a:buNone/>
            </a:pPr>
            <a:r>
              <a:rPr lang="en-US" sz="1600" dirty="0"/>
              <a:t>8. When stakeholders come to you with new requests, show them how the change will affect your project timeline or budget.</a:t>
            </a:r>
          </a:p>
          <a:p>
            <a:pPr marL="365760" lvl="1" indent="0">
              <a:buNone/>
            </a:pPr>
            <a:r>
              <a:rPr lang="en-US" sz="1600" dirty="0"/>
              <a:t>9. If scope changes due to new requests, have everyone sign a new agreement document.</a:t>
            </a:r>
          </a:p>
          <a:p>
            <a:pPr marL="365760" lvl="1" indent="0">
              <a:buNone/>
            </a:pPr>
            <a:r>
              <a:rPr lang="en-US" sz="1600" dirty="0"/>
              <a:t>10. Hold a wrap-up meeting after the project ends to discuss lessons learned and ways to improve for next </a:t>
            </a:r>
            <a:r>
              <a:rPr lang="en-US" sz="1600" dirty="0" smtClean="0"/>
              <a:t>time.</a:t>
            </a:r>
            <a:endParaRPr lang="en-US" sz="1600" dirty="0"/>
          </a:p>
        </p:txBody>
      </p:sp>
      <p:sp>
        <p:nvSpPr>
          <p:cNvPr id="442372" name="Rectangle 4"/>
          <p:cNvSpPr>
            <a:spLocks noGrp="1" noChangeArrowheads="1"/>
          </p:cNvSpPr>
          <p:nvPr>
            <p:ph type="title"/>
          </p:nvPr>
        </p:nvSpPr>
        <p:spPr>
          <a:xfrm>
            <a:off x="533400" y="0"/>
            <a:ext cx="8229600" cy="914400"/>
          </a:xfrm>
        </p:spPr>
        <p:txBody>
          <a:bodyPr/>
          <a:lstStyle/>
          <a:p>
            <a:pPr>
              <a:defRPr/>
            </a:pPr>
            <a:r>
              <a:rPr lang="en-US" dirty="0" smtClean="0"/>
              <a:t>Best Practice</a:t>
            </a:r>
            <a:endParaRPr lang="en-US" dirty="0"/>
          </a:p>
        </p:txBody>
      </p:sp>
    </p:spTree>
    <p:extLst>
      <p:ext uri="{BB962C8B-B14F-4D97-AF65-F5344CB8AC3E}">
        <p14:creationId xmlns:p14="http://schemas.microsoft.com/office/powerpoint/2010/main" val="251412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457200" y="1143000"/>
            <a:ext cx="8229600" cy="4525963"/>
          </a:xfrm>
        </p:spPr>
        <p:txBody>
          <a:bodyPr>
            <a:normAutofit lnSpcReduction="10000"/>
          </a:bodyPr>
          <a:lstStyle/>
          <a:p>
            <a:pPr lvl="0"/>
            <a:r>
              <a:rPr lang="en-US" sz="2400" dirty="0"/>
              <a:t>Determine how project, program, and portfolio management will work best in your own organization.</a:t>
            </a:r>
          </a:p>
          <a:p>
            <a:pPr lvl="0"/>
            <a:r>
              <a:rPr lang="en-US" sz="2400" dirty="0"/>
              <a:t>Involve key stakeholders—including shareholders, customers, and employees—in making major decisions.</a:t>
            </a:r>
          </a:p>
          <a:p>
            <a:pPr lvl="0"/>
            <a:r>
              <a:rPr lang="en-US" sz="2400" dirty="0"/>
              <a:t>Develop and follow a formal project selection process to ensure projects support business needs.</a:t>
            </a:r>
          </a:p>
          <a:p>
            <a:pPr lvl="0"/>
            <a:r>
              <a:rPr lang="en-US" sz="2400" dirty="0"/>
              <a:t>Lay the groundwork for projects before they officially start.</a:t>
            </a:r>
          </a:p>
          <a:p>
            <a:pPr lvl="0"/>
            <a:r>
              <a:rPr lang="en-US" sz="2400" dirty="0"/>
              <a:t>Separate projects by phases when it makes sense to do so.</a:t>
            </a:r>
          </a:p>
          <a:p>
            <a:pPr lvl="0"/>
            <a:r>
              <a:rPr lang="en-US" sz="2400" dirty="0"/>
              <a:t>Designate a project champion to provide high-level support and participate in key meetings</a:t>
            </a:r>
            <a:r>
              <a:rPr lang="en-US" sz="2400" dirty="0" smtClean="0"/>
              <a:t>.</a:t>
            </a:r>
            <a:endParaRPr lang="en-US" sz="2400" dirty="0"/>
          </a:p>
        </p:txBody>
      </p:sp>
      <p:sp>
        <p:nvSpPr>
          <p:cNvPr id="453634" name="Rectangle 2"/>
          <p:cNvSpPr>
            <a:spLocks noGrp="1" noChangeArrowheads="1"/>
          </p:cNvSpPr>
          <p:nvPr>
            <p:ph type="title"/>
          </p:nvPr>
        </p:nvSpPr>
        <p:spPr>
          <a:xfrm>
            <a:off x="457200" y="0"/>
            <a:ext cx="8229600" cy="1143000"/>
          </a:xfrm>
        </p:spPr>
        <p:txBody>
          <a:bodyPr>
            <a:normAutofit fontScale="90000"/>
          </a:bodyPr>
          <a:lstStyle/>
          <a:p>
            <a:pPr>
              <a:defRPr/>
            </a:pPr>
            <a:r>
              <a:rPr lang="en-US" sz="4000" dirty="0"/>
              <a:t>Summary of Best Practices Mentioned in This Text</a:t>
            </a:r>
          </a:p>
        </p:txBody>
      </p:sp>
    </p:spTree>
    <p:extLst>
      <p:ext uri="{BB962C8B-B14F-4D97-AF65-F5344CB8AC3E}">
        <p14:creationId xmlns:p14="http://schemas.microsoft.com/office/powerpoint/2010/main" val="3821509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a:xfrm>
            <a:off x="457200" y="1219200"/>
            <a:ext cx="8229600" cy="4525962"/>
          </a:xfrm>
        </p:spPr>
        <p:txBody>
          <a:bodyPr>
            <a:normAutofit lnSpcReduction="10000"/>
          </a:bodyPr>
          <a:lstStyle/>
          <a:p>
            <a:pPr lvl="0"/>
            <a:r>
              <a:rPr lang="en-US" sz="2400" dirty="0" smtClean="0"/>
              <a:t>Assign </a:t>
            </a:r>
            <a:r>
              <a:rPr lang="en-US" sz="2400" dirty="0"/>
              <a:t>a project manager from operations to lead projects that affect operations.</a:t>
            </a:r>
          </a:p>
          <a:p>
            <a:pPr lvl="0"/>
            <a:r>
              <a:rPr lang="en-US" sz="2400" dirty="0"/>
              <a:t>Form a steering committee with key managers from various departments for projects that will cause major organizational change.</a:t>
            </a:r>
          </a:p>
          <a:p>
            <a:pPr lvl="0"/>
            <a:r>
              <a:rPr lang="en-US" sz="2400" dirty="0"/>
              <a:t>Provide mentoring and training for project managers and other stakeholders.</a:t>
            </a:r>
          </a:p>
          <a:p>
            <a:pPr lvl="0"/>
            <a:r>
              <a:rPr lang="en-US" sz="2400" dirty="0"/>
              <a:t>Document action items at meetings, and set the next meeting time.</a:t>
            </a:r>
          </a:p>
          <a:p>
            <a:pPr lvl="0"/>
            <a:r>
              <a:rPr lang="en-US" sz="2400" dirty="0"/>
              <a:t>Document meeting with minutes, focusing on key decisions and action items, and send them out quickly.</a:t>
            </a:r>
          </a:p>
          <a:p>
            <a:pPr lvl="0"/>
            <a:r>
              <a:rPr lang="en-US" sz="2400" dirty="0"/>
              <a:t>Use more than one approach for creating cost estimates</a:t>
            </a:r>
            <a:r>
              <a:rPr lang="en-US" sz="2400" dirty="0" smtClean="0"/>
              <a:t>.</a:t>
            </a:r>
            <a:endParaRPr lang="en-US" sz="2400" dirty="0"/>
          </a:p>
        </p:txBody>
      </p:sp>
      <p:sp>
        <p:nvSpPr>
          <p:cNvPr id="454658" name="Rectangle 2"/>
          <p:cNvSpPr>
            <a:spLocks noGrp="1" noChangeArrowheads="1"/>
          </p:cNvSpPr>
          <p:nvPr>
            <p:ph type="title"/>
          </p:nvPr>
        </p:nvSpPr>
        <p:spPr>
          <a:xfrm>
            <a:off x="457200" y="0"/>
            <a:ext cx="8229600" cy="1143000"/>
          </a:xfrm>
        </p:spPr>
        <p:txBody>
          <a:bodyPr>
            <a:normAutofit fontScale="90000"/>
          </a:bodyPr>
          <a:lstStyle/>
          <a:p>
            <a:pPr>
              <a:defRPr/>
            </a:pPr>
            <a:r>
              <a:rPr lang="en-US" sz="4000" dirty="0"/>
              <a:t>Summary of Best Practices Mentioned in This Text (continued)</a:t>
            </a:r>
          </a:p>
        </p:txBody>
      </p:sp>
    </p:spTree>
    <p:extLst>
      <p:ext uri="{BB962C8B-B14F-4D97-AF65-F5344CB8AC3E}">
        <p14:creationId xmlns:p14="http://schemas.microsoft.com/office/powerpoint/2010/main" val="451655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76200" y="1143000"/>
            <a:ext cx="9067800" cy="4525963"/>
          </a:xfrm>
        </p:spPr>
        <p:txBody>
          <a:bodyPr>
            <a:noAutofit/>
          </a:bodyPr>
          <a:lstStyle/>
          <a:p>
            <a:pPr lvl="0"/>
            <a:r>
              <a:rPr lang="en-US" sz="2400" dirty="0"/>
              <a:t>Use formal supplier evaluation procedures to help select sellers.</a:t>
            </a:r>
          </a:p>
          <a:p>
            <a:pPr lvl="0"/>
            <a:r>
              <a:rPr lang="en-US" sz="2400" dirty="0"/>
              <a:t>Include a detailed statement of work and schedule in contracts.</a:t>
            </a:r>
          </a:p>
          <a:p>
            <a:pPr lvl="0"/>
            <a:r>
              <a:rPr lang="en-US" sz="2400" dirty="0"/>
              <a:t>Develop and follow a formal change-control process.</a:t>
            </a:r>
          </a:p>
          <a:p>
            <a:pPr lvl="0"/>
            <a:r>
              <a:rPr lang="en-US" sz="2400" dirty="0"/>
              <a:t>Work with suppliers to ensure that deliverables are produced properly.</a:t>
            </a:r>
          </a:p>
          <a:p>
            <a:pPr lvl="0"/>
            <a:r>
              <a:rPr lang="en-US" sz="2400" dirty="0"/>
              <a:t>Follow a deliverable acceptance process to verify project scope.</a:t>
            </a:r>
          </a:p>
          <a:p>
            <a:pPr lvl="0"/>
            <a:r>
              <a:rPr lang="en-US" sz="2400" dirty="0"/>
              <a:t>Be clear and honest in communicating project status information, and share the responsibility for project communications with the entire project team.</a:t>
            </a:r>
          </a:p>
          <a:p>
            <a:pPr lvl="0"/>
            <a:r>
              <a:rPr lang="en-US" sz="2400" dirty="0"/>
              <a:t>Formally close projects and share lessons learned.</a:t>
            </a:r>
          </a:p>
        </p:txBody>
      </p:sp>
      <p:sp>
        <p:nvSpPr>
          <p:cNvPr id="455682" name="Rectangle 2"/>
          <p:cNvSpPr>
            <a:spLocks noGrp="1" noChangeArrowheads="1"/>
          </p:cNvSpPr>
          <p:nvPr>
            <p:ph type="title"/>
          </p:nvPr>
        </p:nvSpPr>
        <p:spPr>
          <a:xfrm>
            <a:off x="457200" y="0"/>
            <a:ext cx="8229600" cy="1143000"/>
          </a:xfrm>
        </p:spPr>
        <p:txBody>
          <a:bodyPr>
            <a:normAutofit fontScale="90000"/>
          </a:bodyPr>
          <a:lstStyle/>
          <a:p>
            <a:pPr>
              <a:defRPr/>
            </a:pPr>
            <a:r>
              <a:rPr lang="en-US" sz="4000" dirty="0"/>
              <a:t>Summary of Best Practices Mentioned in This Text (continued)</a:t>
            </a:r>
          </a:p>
        </p:txBody>
      </p:sp>
    </p:spTree>
    <p:extLst>
      <p:ext uri="{BB962C8B-B14F-4D97-AF65-F5344CB8AC3E}">
        <p14:creationId xmlns:p14="http://schemas.microsoft.com/office/powerpoint/2010/main" val="32455136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1"/>
          <p:cNvSpPr>
            <a:spLocks noGrp="1"/>
          </p:cNvSpPr>
          <p:nvPr>
            <p:ph idx="1"/>
          </p:nvPr>
        </p:nvSpPr>
        <p:spPr/>
        <p:txBody>
          <a:bodyPr/>
          <a:lstStyle/>
          <a:p>
            <a:r>
              <a:rPr lang="en-US" dirty="0" smtClean="0"/>
              <a:t>Project management as a valuable skill for you as an individual and for all types of organizations</a:t>
            </a:r>
          </a:p>
          <a:p>
            <a:r>
              <a:rPr lang="en-US" dirty="0" smtClean="0"/>
              <a:t>The number of projects and their complexity will</a:t>
            </a:r>
          </a:p>
          <a:p>
            <a:r>
              <a:rPr lang="en-US" dirty="0" smtClean="0"/>
              <a:t>continue to increase, so it is important to understand, apply, and improve the state of project management</a:t>
            </a:r>
          </a:p>
          <a:p>
            <a:r>
              <a:rPr lang="en-US" dirty="0" smtClean="0"/>
              <a:t>The knowledge and experience I have gained working on and managing projects continues to help me in my career and my personal life</a:t>
            </a:r>
          </a:p>
          <a:p>
            <a:endParaRPr lang="en-US" dirty="0" smtClean="0"/>
          </a:p>
        </p:txBody>
      </p:sp>
      <p:sp>
        <p:nvSpPr>
          <p:cNvPr id="3" name="Title 2"/>
          <p:cNvSpPr>
            <a:spLocks noGrp="1"/>
          </p:cNvSpPr>
          <p:nvPr>
            <p:ph type="title"/>
          </p:nvPr>
        </p:nvSpPr>
        <p:spPr/>
        <p:txBody>
          <a:bodyPr>
            <a:normAutofit fontScale="90000"/>
          </a:bodyPr>
          <a:lstStyle/>
          <a:p>
            <a:pPr>
              <a:defRPr/>
            </a:pPr>
            <a:r>
              <a:rPr lang="en-US" dirty="0" smtClean="0"/>
              <a:t>Final Advice About Project Management</a:t>
            </a:r>
            <a:endParaRPr lang="en-US" dirty="0"/>
          </a:p>
        </p:txBody>
      </p:sp>
    </p:spTree>
    <p:extLst>
      <p:ext uri="{BB962C8B-B14F-4D97-AF65-F5344CB8AC3E}">
        <p14:creationId xmlns:p14="http://schemas.microsoft.com/office/powerpoint/2010/main" val="545706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Figure 10-2. Use Best Practices! (www.xkcd.com)</a:t>
            </a:r>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8305800" cy="2971800"/>
          </a:xfrm>
          <a:prstGeom prst="rect">
            <a:avLst/>
          </a:prstGeom>
          <a:noFill/>
        </p:spPr>
      </p:pic>
    </p:spTree>
    <p:extLst>
      <p:ext uri="{BB962C8B-B14F-4D97-AF65-F5344CB8AC3E}">
        <p14:creationId xmlns:p14="http://schemas.microsoft.com/office/powerpoint/2010/main" val="2138940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1"/>
          <p:cNvSpPr>
            <a:spLocks noGrp="1"/>
          </p:cNvSpPr>
          <p:nvPr>
            <p:ph idx="1"/>
          </p:nvPr>
        </p:nvSpPr>
        <p:spPr/>
        <p:txBody>
          <a:bodyPr/>
          <a:lstStyle/>
          <a:p>
            <a:r>
              <a:rPr lang="en-US" sz="2400" dirty="0" smtClean="0"/>
              <a:t>Many organizations study and apply best practices to improve their ability to manage projects, programs, and portfolios</a:t>
            </a:r>
          </a:p>
          <a:p>
            <a:r>
              <a:rPr lang="en-US" sz="2400" dirty="0" smtClean="0"/>
              <a:t>Individual project managers can also use best practices to improve their performance. The best or alpha project managers spend much more time on planning and enjoy their jobs more than other project managers</a:t>
            </a:r>
          </a:p>
          <a:p>
            <a:r>
              <a:rPr lang="en-US" sz="2400" dirty="0" smtClean="0"/>
              <a:t>A maturity model is a framework for helping organizations improve their processes and systems</a:t>
            </a:r>
          </a:p>
          <a:p>
            <a:r>
              <a:rPr lang="en-US" sz="2400" dirty="0" smtClean="0"/>
              <a:t>Project management is a valuable skill for individuals and organizations</a:t>
            </a:r>
          </a:p>
          <a:p>
            <a:endParaRPr lang="en-US" dirty="0" smtClean="0"/>
          </a:p>
        </p:txBody>
      </p:sp>
      <p:sp>
        <p:nvSpPr>
          <p:cNvPr id="3" name="Title 2"/>
          <p:cNvSpPr>
            <a:spLocks noGrp="1"/>
          </p:cNvSpPr>
          <p:nvPr>
            <p:ph type="title"/>
          </p:nvPr>
        </p:nvSpPr>
        <p:spPr/>
        <p:txBody>
          <a:bodyPr/>
          <a:lstStyle/>
          <a:p>
            <a:pPr>
              <a:defRPr/>
            </a:pPr>
            <a:r>
              <a:rPr lang="en-US" dirty="0" smtClean="0"/>
              <a:t>Chapter Summary</a:t>
            </a:r>
            <a:endParaRPr lang="en-US" dirty="0"/>
          </a:p>
        </p:txBody>
      </p:sp>
    </p:spTree>
    <p:extLst>
      <p:ext uri="{BB962C8B-B14F-4D97-AF65-F5344CB8AC3E}">
        <p14:creationId xmlns:p14="http://schemas.microsoft.com/office/powerpoint/2010/main" val="17604769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59958C47E883439D927BE931215543" ma:contentTypeVersion="10" ma:contentTypeDescription="Create a new document." ma:contentTypeScope="" ma:versionID="0e2940b7989510b952e2ccc48babdac6">
  <xsd:schema xmlns:xsd="http://www.w3.org/2001/XMLSchema" xmlns:xs="http://www.w3.org/2001/XMLSchema" xmlns:p="http://schemas.microsoft.com/office/2006/metadata/properties" xmlns:ns1="http://schemas.microsoft.com/sharepoint/v3" xmlns:ns2="4ab741ac-9d4e-45d1-bf7b-185da597df34" xmlns:ns3="4a08c67b-eac1-4439-a460-ad25fae2672c" targetNamespace="http://schemas.microsoft.com/office/2006/metadata/properties" ma:root="true" ma:fieldsID="8f2ef83d131348e92535f28e56886cfa" ns1:_="" ns2:_="" ns3:_="">
    <xsd:import namespace="http://schemas.microsoft.com/sharepoint/v3"/>
    <xsd:import namespace="4ab741ac-9d4e-45d1-bf7b-185da597df34"/>
    <xsd:import namespace="4a08c67b-eac1-4439-a460-ad25fae2672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1:_ip_UnifiedCompliancePolicyProperties" minOccurs="0"/>
                <xsd:element ref="ns1:_ip_UnifiedCompliancePolicyUIAction" minOccurs="0"/>
                <xsd:element ref="ns3:MediaServiceAutoTags"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description="" ma:hidden="true" ma:internalName="_ip_UnifiedCompliancePolicyProperties">
      <xsd:simpleType>
        <xsd:restriction base="dms:Note"/>
      </xsd:simpleType>
    </xsd:element>
    <xsd:element name="_ip_UnifiedCompliancePolicyUIAction" ma:index="13"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b741ac-9d4e-45d1-bf7b-185da597df3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a08c67b-eac1-4439-a460-ad25fae2672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4" nillable="true" ma:displayName="MediaServiceAutoTags" ma:description="" ma:internalName="MediaServiceAutoTags" ma:readOnly="true">
      <xsd:simpleType>
        <xsd:restriction base="dms:Text"/>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42234DC6-E5BF-45DE-A0FA-6EB5C6F6C9C1}"/>
</file>

<file path=customXml/itemProps2.xml><?xml version="1.0" encoding="utf-8"?>
<ds:datastoreItem xmlns:ds="http://schemas.openxmlformats.org/officeDocument/2006/customXml" ds:itemID="{235B56DE-B0F4-48CE-B927-3CDFD2ADCCE4}"/>
</file>

<file path=customXml/itemProps3.xml><?xml version="1.0" encoding="utf-8"?>
<ds:datastoreItem xmlns:ds="http://schemas.openxmlformats.org/officeDocument/2006/customXml" ds:itemID="{D51BB2C9-B568-4223-B1BB-8DCBCE3DA38F}"/>
</file>

<file path=docProps/app.xml><?xml version="1.0" encoding="utf-8"?>
<Properties xmlns="http://schemas.openxmlformats.org/officeDocument/2006/extended-properties" xmlns:vt="http://schemas.openxmlformats.org/officeDocument/2006/docPropsVTypes">
  <Template>Concourse</Template>
  <TotalTime>5970</TotalTime>
  <Words>3487</Words>
  <Application>Microsoft Office PowerPoint</Application>
  <PresentationFormat>On-screen Show (4:3)</PresentationFormat>
  <Paragraphs>221</Paragraphs>
  <Slides>40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 Unicode MS</vt:lpstr>
      <vt:lpstr>Calibri</vt:lpstr>
      <vt:lpstr>Calibri Light</vt:lpstr>
      <vt:lpstr>Times New Roman</vt:lpstr>
      <vt:lpstr>Verdana</vt:lpstr>
      <vt:lpstr>Wingdings 2</vt:lpstr>
      <vt:lpstr>Wingdings 3</vt:lpstr>
      <vt:lpstr>Concourse</vt:lpstr>
      <vt:lpstr>Chapter 10: Best Practices in Project Management</vt:lpstr>
      <vt:lpstr>Learning Objectives</vt:lpstr>
      <vt:lpstr>Introduction</vt:lpstr>
      <vt:lpstr>What Went Right?</vt:lpstr>
      <vt:lpstr>Defining Project Management Best Practices</vt:lpstr>
      <vt:lpstr>Video Highlights</vt:lpstr>
      <vt:lpstr>The Project Management Institute’s Definition of Best Practices</vt:lpstr>
      <vt:lpstr>More on OPM3® Best Practices</vt:lpstr>
      <vt:lpstr>OPM3® Example</vt:lpstr>
      <vt:lpstr>Sample OPM3® Best Practices</vt:lpstr>
      <vt:lpstr>Media Snapshot: PMI List of Organizations Outstanding in PM</vt:lpstr>
      <vt:lpstr>Ultimate Business Library Best Practices</vt:lpstr>
      <vt:lpstr>Exercise Regime to Adapt Best Practices</vt:lpstr>
      <vt:lpstr>Robert Butrick’s Best Practices for Project Management</vt:lpstr>
      <vt:lpstr>Best Practices of Individual Project Managers</vt:lpstr>
      <vt:lpstr>Alpha Project Managers Study Background</vt:lpstr>
      <vt:lpstr>How the 18 Alpha PMs Differed Most</vt:lpstr>
      <vt:lpstr>Alpha PMs Spend Almost Twice as Much Time Planning</vt:lpstr>
      <vt:lpstr>Alpha PMs are More Efficient and Effective Communicators</vt:lpstr>
      <vt:lpstr>Communications Best Practices of Alpha PMs</vt:lpstr>
      <vt:lpstr>What Went Wrong?</vt:lpstr>
      <vt:lpstr>Project Management Maturity</vt:lpstr>
      <vt:lpstr>Capability Maturity Model Integration (CMMI)</vt:lpstr>
      <vt:lpstr>Project Management Maturity Models</vt:lpstr>
      <vt:lpstr>Figure 10-1. Berkeley Project Management Process Maturity Model </vt:lpstr>
      <vt:lpstr>PMI’s Pulse of the Profession® Reports*</vt:lpstr>
      <vt:lpstr>PM Solutions Research</vt:lpstr>
      <vt:lpstr>Ibbs’ The Value of Project Management Research Results </vt:lpstr>
      <vt:lpstr>Thomas and Mullaly Research on Project Management Value</vt:lpstr>
      <vt:lpstr>Crawford and Cook-Davies Study on Best Industry Outcomes</vt:lpstr>
      <vt:lpstr>PriceWaterhouse Coopers’ (PWC) Study on Boosting Business Performance </vt:lpstr>
      <vt:lpstr>More PWC Study Results</vt:lpstr>
      <vt:lpstr>More PWC Study Results</vt:lpstr>
      <vt:lpstr>Best Practice</vt:lpstr>
      <vt:lpstr>Summary of Best Practices Mentioned in This Text</vt:lpstr>
      <vt:lpstr>Summary of Best Practices Mentioned in This Text (continued)</vt:lpstr>
      <vt:lpstr>Summary of Best Practices Mentioned in This Text (continued)</vt:lpstr>
      <vt:lpstr>Final Advice About Project Management</vt:lpstr>
      <vt:lpstr>Figure 10-2. Use Best Practices! (www.xkcd.com)</vt:lpstr>
      <vt:lpstr>Chapter Summary</vt:lpstr>
    </vt:vector>
  </TitlesOfParts>
  <Company>Augsburg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Kathy Schwalbe</cp:lastModifiedBy>
  <cp:revision>616</cp:revision>
  <dcterms:created xsi:type="dcterms:W3CDTF">2001-07-05T23:10:12Z</dcterms:created>
  <dcterms:modified xsi:type="dcterms:W3CDTF">2017-09-12T13:59:00Z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0x0101002A59958C47E883439D927BE931215543</vt:lpwstr>
  </property>
</Properties>
</file>